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handoutMasterIdLst>
    <p:handoutMasterId r:id="rId27"/>
  </p:handoutMasterIdLst>
  <p:sldIdLst>
    <p:sldId id="1425" r:id="rId5"/>
    <p:sldId id="1426" r:id="rId6"/>
    <p:sldId id="1418" r:id="rId7"/>
    <p:sldId id="1427" r:id="rId8"/>
    <p:sldId id="1462" r:id="rId9"/>
    <p:sldId id="1478" r:id="rId10"/>
    <p:sldId id="1458" r:id="rId11"/>
    <p:sldId id="1472" r:id="rId12"/>
    <p:sldId id="1475" r:id="rId13"/>
    <p:sldId id="1468" r:id="rId14"/>
    <p:sldId id="1477" r:id="rId15"/>
    <p:sldId id="1476" r:id="rId16"/>
    <p:sldId id="1465" r:id="rId17"/>
    <p:sldId id="1471" r:id="rId18"/>
    <p:sldId id="1469" r:id="rId19"/>
    <p:sldId id="1470" r:id="rId20"/>
    <p:sldId id="1473" r:id="rId21"/>
    <p:sldId id="1474" r:id="rId22"/>
    <p:sldId id="1479" r:id="rId23"/>
    <p:sldId id="1456" r:id="rId24"/>
    <p:sldId id="14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B6FC03-0A36-FB81-5CC1-51044DDF9EC2}" name="Benton, Sarah" initials="BS" userId="S::sarah.benton@ppd.mncppc.org::92511ac0-cf61-4b13-b180-ebe6a341d15f" providerId="AD"/>
  <p188:author id="{39167005-189E-300E-E146-31F28B8F7291}" name="Skibinski, William" initials="SW" userId="S::william.skibinski@ppd.mncppc.org::991f27e4-0311-459c-b636-909c8a3c37cc" providerId="AD"/>
  <p188:author id="{1546080E-CA91-9296-2A92-06125757AA33}" name="Thornton, Justin" initials="JT" userId="S::Justin.Thornton@ppd.mncppc.org::6e0d49f5-aa08-4eb5-b0f5-cec99f388857" providerId="AD"/>
  <p188:author id="{3136F20F-BF82-85C8-7108-0682757BE8DD}" name="Sarah Benton" initials="SB" userId="Sarah Benton" providerId="None"/>
  <p188:author id="{C215CE49-120E-4C93-7098-F1315F8D9429}" name="Benton, Sarah" initials="SB" userId="S::Sarah.Benton@ppd.mncppc.org::92511ac0-cf61-4b13-b180-ebe6a341d15f" providerId="AD"/>
  <p188:author id="{2EC4C652-F26E-728F-CE46-44506E049FA1}" name="Skibinski, William" initials="SW" userId="S::William.Skibinski@ppd.mncppc.org::991f27e4-0311-459c-b636-909c8a3c37cc" providerId="AD"/>
  <p188:author id="{55604F5C-A284-49F5-8045-E724F32E5B15}" name="Simpson, ThiLai" initials="" userId="S::ThiLai.Simpson@ppd.mncppc.org::2dbec691-7f9a-41bd-b7a7-0c56db4d5f62" providerId="AD"/>
  <p188:author id="{2EA1276C-CE7A-4196-D3B5-38A0B109F801}" name="Ruiz, Arnaldo" initials="RA" userId="S::arnaldo.ruiz@ppd.mncppc.org::3cd4158b-c38e-49f0-a331-5aeb87d21380" providerId="AD"/>
  <p188:author id="{451C7771-C068-ECA0-D5C5-045DBF57CD3A}" name="Lester, Thomas" initials="TL" userId="S::Thomas.Lester@ppd.mncppc.org::35b233cc-b245-4bf1-905c-d93680b70cea" providerId="AD"/>
  <p188:author id="{06309F96-A7D0-0590-E23A-43B427256E3B}" name="Clouatre, Lyndsey" initials="" userId="S::Lyndsey.Clouatre@ppd.mncppc.org::886f53de-bc4e-46c8-b6c3-9b92a6a03d71" providerId="AD"/>
  <p188:author id="{97897AA2-8612-BE43-2A42-5C45C63C24C5}" name="Clouatre, Lyndsey" initials="CL" userId="S::lyndsey.clouatre@ppd.mncppc.org::886f53de-bc4e-46c8-b6c3-9b92a6a03d71" providerId="AD"/>
  <p188:author id="{F4DB58B3-D93A-0788-E2BD-086A080005F8}" name="Thi-Lai Simpson" initials="TS" userId="Thi-Lai Simpson" providerId="None"/>
  <p188:author id="{05B75ACC-915B-9A4B-2D7A-E58FF3CD0204}" name="Brockinton, Carly" initials="" userId="S::carly.brockinton@ppd.mncppc.org::0bd750ae-5cb2-46ff-ab89-a848f16125a1" providerId="AD"/>
  <p188:author id="{E0A3D8CC-0764-5C5F-F0F6-51977ABBC66C}" name="Ruiz, Arnaldo" initials="" userId="S::Arnaldo.Ruiz@ppd.mncppc.org::3cd4158b-c38e-49f0-a331-5aeb87d21380" providerId="AD"/>
  <p188:author id="{8C0BB3D1-E87E-F98A-7758-BF1631A9A26F}" name="Rowe, Brandon (Scott)" initials="R(" userId="S::brandon.rowe@ppd.mncppc.org::2f0a49e6-542a-4813-88aa-d20db37852eb" providerId="AD"/>
  <p188:author id="{697FACF2-70A0-7FA7-157B-1CADB133A1CA}" name="Rowe, Brandon (Scott)" initials="BSR" userId="Rowe, Brandon (Scot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nton, Sarah" initials="BS" lastIdx="1" clrIdx="0">
    <p:extLst>
      <p:ext uri="{19B8F6BF-5375-455C-9EA6-DF929625EA0E}">
        <p15:presenceInfo xmlns:p15="http://schemas.microsoft.com/office/powerpoint/2012/main" userId="S::Sarah.Benton@ppd.mncppc.org::92511ac0-cf61-4b13-b180-ebe6a341d15f" providerId="AD"/>
      </p:ext>
    </p:extLst>
  </p:cmAuthor>
  <p:cmAuthor id="2" name="Sarah Benton" initials="SB" lastIdx="3" clrIdx="1">
    <p:extLst>
      <p:ext uri="{19B8F6BF-5375-455C-9EA6-DF929625EA0E}">
        <p15:presenceInfo xmlns:p15="http://schemas.microsoft.com/office/powerpoint/2012/main" userId="Sarah Benton" providerId="None"/>
      </p:ext>
    </p:extLst>
  </p:cmAuthor>
  <p:cmAuthor id="3" name="Skibinski, William" initials="SW" lastIdx="1" clrIdx="2">
    <p:extLst>
      <p:ext uri="{19B8F6BF-5375-455C-9EA6-DF929625EA0E}">
        <p15:presenceInfo xmlns:p15="http://schemas.microsoft.com/office/powerpoint/2012/main" userId="S::William.Skibinski@ppd.mncppc.org::991f27e4-0311-459c-b636-909c8a3c37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13E"/>
    <a:srgbClr val="E71224"/>
    <a:srgbClr val="FFFF66"/>
    <a:srgbClr val="FFFF43"/>
    <a:srgbClr val="436E77"/>
    <a:srgbClr val="044437"/>
    <a:srgbClr val="C2A76B"/>
    <a:srgbClr val="773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DB9C7D-44E3-44D3-91D9-0CD2B4DFCA4C}" v="73" dt="2025-09-05T16:34:50.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A1B79B-2F2A-967B-1C9F-1BB0D37F65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44F54A-7D7A-F3F5-289D-BA55D31CDB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E612B-AB44-4E34-A4B7-B33F809BFFA8}" type="datetimeFigureOut">
              <a:rPr lang="en-US" smtClean="0"/>
              <a:t>9/16/2025</a:t>
            </a:fld>
            <a:endParaRPr lang="en-US"/>
          </a:p>
        </p:txBody>
      </p:sp>
      <p:sp>
        <p:nvSpPr>
          <p:cNvPr id="4" name="Footer Placeholder 3">
            <a:extLst>
              <a:ext uri="{FF2B5EF4-FFF2-40B4-BE49-F238E27FC236}">
                <a16:creationId xmlns:a16="http://schemas.microsoft.com/office/drawing/2014/main" id="{09E158BE-0236-B394-33E3-B4D801F10D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667339-B988-EA46-4012-88F2A19C24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75E8A0-6237-4B3A-BECA-1C2E238C1C0F}" type="slidenum">
              <a:rPr lang="en-US" smtClean="0"/>
              <a:t>‹#›</a:t>
            </a:fld>
            <a:endParaRPr lang="en-US"/>
          </a:p>
        </p:txBody>
      </p:sp>
    </p:spTree>
    <p:extLst>
      <p:ext uri="{BB962C8B-B14F-4D97-AF65-F5344CB8AC3E}">
        <p14:creationId xmlns:p14="http://schemas.microsoft.com/office/powerpoint/2010/main" val="242067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6E8FD-A920-4133-BD57-D7EB52C9B0F9}"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C7AF-FD05-434F-9EC7-BF630B0C3CFF}" type="slidenum">
              <a:rPr lang="en-US" smtClean="0"/>
              <a:t>‹#›</a:t>
            </a:fld>
            <a:endParaRPr lang="en-US"/>
          </a:p>
        </p:txBody>
      </p:sp>
    </p:spTree>
    <p:extLst>
      <p:ext uri="{BB962C8B-B14F-4D97-AF65-F5344CB8AC3E}">
        <p14:creationId xmlns:p14="http://schemas.microsoft.com/office/powerpoint/2010/main" val="40323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04EC7AF-FD05-434F-9EC7-BF630B0C3CFF}" type="slidenum">
              <a:rPr lang="en-US" smtClean="0"/>
              <a:t>1</a:t>
            </a:fld>
            <a:endParaRPr lang="en-US"/>
          </a:p>
        </p:txBody>
      </p:sp>
    </p:spTree>
    <p:extLst>
      <p:ext uri="{BB962C8B-B14F-4D97-AF65-F5344CB8AC3E}">
        <p14:creationId xmlns:p14="http://schemas.microsoft.com/office/powerpoint/2010/main" val="1503626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98F7-C317-17E3-5465-52D787B39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A6F0E-625F-1244-4C7F-F51426459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E53BF-44ED-C27C-D2A3-941B92A1A6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663C4A-11ED-9446-B442-3A796BA9ED2A}"/>
              </a:ext>
            </a:extLst>
          </p:cNvPr>
          <p:cNvSpPr>
            <a:spLocks noGrp="1"/>
          </p:cNvSpPr>
          <p:nvPr>
            <p:ph type="sldNum" sz="quarter" idx="5"/>
          </p:nvPr>
        </p:nvSpPr>
        <p:spPr/>
        <p:txBody>
          <a:bodyPr/>
          <a:lstStyle/>
          <a:p>
            <a:fld id="{F04EC7AF-FD05-434F-9EC7-BF630B0C3CFF}" type="slidenum">
              <a:rPr lang="en-US" smtClean="0"/>
              <a:t>10</a:t>
            </a:fld>
            <a:endParaRPr lang="en-US"/>
          </a:p>
        </p:txBody>
      </p:sp>
    </p:spTree>
    <p:extLst>
      <p:ext uri="{BB962C8B-B14F-4D97-AF65-F5344CB8AC3E}">
        <p14:creationId xmlns:p14="http://schemas.microsoft.com/office/powerpoint/2010/main" val="394768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D77E-8182-1CD2-090B-E9DEE2B14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8C3D5-1483-F7FB-A3FB-5BA0AE8CA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1D9DD-A0F4-C606-E12B-1CBA6A38D8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0A351D-A017-2420-FC02-4256DCAA77A0}"/>
              </a:ext>
            </a:extLst>
          </p:cNvPr>
          <p:cNvSpPr>
            <a:spLocks noGrp="1"/>
          </p:cNvSpPr>
          <p:nvPr>
            <p:ph type="sldNum" sz="quarter" idx="5"/>
          </p:nvPr>
        </p:nvSpPr>
        <p:spPr/>
        <p:txBody>
          <a:bodyPr/>
          <a:lstStyle/>
          <a:p>
            <a:fld id="{F04EC7AF-FD05-434F-9EC7-BF630B0C3CFF}" type="slidenum">
              <a:rPr lang="en-US" smtClean="0"/>
              <a:t>11</a:t>
            </a:fld>
            <a:endParaRPr lang="en-US"/>
          </a:p>
        </p:txBody>
      </p:sp>
    </p:spTree>
    <p:extLst>
      <p:ext uri="{BB962C8B-B14F-4D97-AF65-F5344CB8AC3E}">
        <p14:creationId xmlns:p14="http://schemas.microsoft.com/office/powerpoint/2010/main" val="186446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CAFF8-BFBA-42EA-D514-3F5F1573E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0A7D9-9471-3FBD-31AF-8F198C08A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FCA4A-2722-85CF-F8C4-A78E1E4353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004A1F-3BBE-4AFE-BFF1-D6D51C2A1B58}"/>
              </a:ext>
            </a:extLst>
          </p:cNvPr>
          <p:cNvSpPr>
            <a:spLocks noGrp="1"/>
          </p:cNvSpPr>
          <p:nvPr>
            <p:ph type="sldNum" sz="quarter" idx="5"/>
          </p:nvPr>
        </p:nvSpPr>
        <p:spPr/>
        <p:txBody>
          <a:bodyPr/>
          <a:lstStyle/>
          <a:p>
            <a:fld id="{F04EC7AF-FD05-434F-9EC7-BF630B0C3CFF}" type="slidenum">
              <a:rPr lang="en-US" smtClean="0"/>
              <a:t>12</a:t>
            </a:fld>
            <a:endParaRPr lang="en-US"/>
          </a:p>
        </p:txBody>
      </p:sp>
    </p:spTree>
    <p:extLst>
      <p:ext uri="{BB962C8B-B14F-4D97-AF65-F5344CB8AC3E}">
        <p14:creationId xmlns:p14="http://schemas.microsoft.com/office/powerpoint/2010/main" val="388389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98A73-C889-1331-58E0-8762CB5B5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B678C-B773-0B40-BFF7-5E3F3272B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DEB69-3256-0C1A-5A11-8876C56722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7FFE0D-FD04-D2B1-5A96-E15B2C088955}"/>
              </a:ext>
            </a:extLst>
          </p:cNvPr>
          <p:cNvSpPr>
            <a:spLocks noGrp="1"/>
          </p:cNvSpPr>
          <p:nvPr>
            <p:ph type="sldNum" sz="quarter" idx="5"/>
          </p:nvPr>
        </p:nvSpPr>
        <p:spPr/>
        <p:txBody>
          <a:bodyPr/>
          <a:lstStyle/>
          <a:p>
            <a:fld id="{F04EC7AF-FD05-434F-9EC7-BF630B0C3CFF}" type="slidenum">
              <a:rPr lang="en-US" smtClean="0"/>
              <a:t>13</a:t>
            </a:fld>
            <a:endParaRPr lang="en-US"/>
          </a:p>
        </p:txBody>
      </p:sp>
    </p:spTree>
    <p:extLst>
      <p:ext uri="{BB962C8B-B14F-4D97-AF65-F5344CB8AC3E}">
        <p14:creationId xmlns:p14="http://schemas.microsoft.com/office/powerpoint/2010/main" val="368296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108AD-C451-DD4E-9C4B-56CFAED7F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0326E-AB01-E93A-EBB0-DE54526ED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E8C19-0C7D-3F74-5F16-23BBC2EA04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A6483C-AFD9-151A-E6DF-B41CECA8D00E}"/>
              </a:ext>
            </a:extLst>
          </p:cNvPr>
          <p:cNvSpPr>
            <a:spLocks noGrp="1"/>
          </p:cNvSpPr>
          <p:nvPr>
            <p:ph type="sldNum" sz="quarter" idx="5"/>
          </p:nvPr>
        </p:nvSpPr>
        <p:spPr/>
        <p:txBody>
          <a:bodyPr/>
          <a:lstStyle/>
          <a:p>
            <a:fld id="{F04EC7AF-FD05-434F-9EC7-BF630B0C3CFF}" type="slidenum">
              <a:rPr lang="en-US" smtClean="0"/>
              <a:t>14</a:t>
            </a:fld>
            <a:endParaRPr lang="en-US"/>
          </a:p>
        </p:txBody>
      </p:sp>
    </p:spTree>
    <p:extLst>
      <p:ext uri="{BB962C8B-B14F-4D97-AF65-F5344CB8AC3E}">
        <p14:creationId xmlns:p14="http://schemas.microsoft.com/office/powerpoint/2010/main" val="104131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AB06-570A-28BD-8638-0877BE6B8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BDFDF-8DF5-73DC-5E27-499FF0005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E824C-43FE-19E4-0C28-1492B4BF44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41C2D5-3B11-331C-BA82-E0BA5EA8A5DE}"/>
              </a:ext>
            </a:extLst>
          </p:cNvPr>
          <p:cNvSpPr>
            <a:spLocks noGrp="1"/>
          </p:cNvSpPr>
          <p:nvPr>
            <p:ph type="sldNum" sz="quarter" idx="5"/>
          </p:nvPr>
        </p:nvSpPr>
        <p:spPr/>
        <p:txBody>
          <a:bodyPr/>
          <a:lstStyle/>
          <a:p>
            <a:fld id="{F04EC7AF-FD05-434F-9EC7-BF630B0C3CFF}" type="slidenum">
              <a:rPr lang="en-US" smtClean="0"/>
              <a:t>15</a:t>
            </a:fld>
            <a:endParaRPr lang="en-US"/>
          </a:p>
        </p:txBody>
      </p:sp>
    </p:spTree>
    <p:extLst>
      <p:ext uri="{BB962C8B-B14F-4D97-AF65-F5344CB8AC3E}">
        <p14:creationId xmlns:p14="http://schemas.microsoft.com/office/powerpoint/2010/main" val="165882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B5BD-DFF6-0B8D-9C4F-7232DE5AB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3AA73-62BA-CAAB-0703-8785D406C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83BA6-4376-F4E2-926D-9EB57892E4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73DBDD-3531-4411-A27E-5410B367D912}"/>
              </a:ext>
            </a:extLst>
          </p:cNvPr>
          <p:cNvSpPr>
            <a:spLocks noGrp="1"/>
          </p:cNvSpPr>
          <p:nvPr>
            <p:ph type="sldNum" sz="quarter" idx="5"/>
          </p:nvPr>
        </p:nvSpPr>
        <p:spPr/>
        <p:txBody>
          <a:bodyPr/>
          <a:lstStyle/>
          <a:p>
            <a:fld id="{F04EC7AF-FD05-434F-9EC7-BF630B0C3CFF}" type="slidenum">
              <a:rPr lang="en-US" smtClean="0"/>
              <a:t>16</a:t>
            </a:fld>
            <a:endParaRPr lang="en-US"/>
          </a:p>
        </p:txBody>
      </p:sp>
    </p:spTree>
    <p:extLst>
      <p:ext uri="{BB962C8B-B14F-4D97-AF65-F5344CB8AC3E}">
        <p14:creationId xmlns:p14="http://schemas.microsoft.com/office/powerpoint/2010/main" val="2415276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26C2C-F5ED-B298-0E03-10BF472DD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834BDE-E8EB-B625-7F80-F4035E4CE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8D909-DF12-3796-ED3C-A956C5AB09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1C7E9C-4776-F202-BCB5-16ED85DA7FDF}"/>
              </a:ext>
            </a:extLst>
          </p:cNvPr>
          <p:cNvSpPr>
            <a:spLocks noGrp="1"/>
          </p:cNvSpPr>
          <p:nvPr>
            <p:ph type="sldNum" sz="quarter" idx="5"/>
          </p:nvPr>
        </p:nvSpPr>
        <p:spPr/>
        <p:txBody>
          <a:bodyPr/>
          <a:lstStyle/>
          <a:p>
            <a:fld id="{F04EC7AF-FD05-434F-9EC7-BF630B0C3CFF}" type="slidenum">
              <a:rPr lang="en-US" smtClean="0"/>
              <a:t>17</a:t>
            </a:fld>
            <a:endParaRPr lang="en-US"/>
          </a:p>
        </p:txBody>
      </p:sp>
    </p:spTree>
    <p:extLst>
      <p:ext uri="{BB962C8B-B14F-4D97-AF65-F5344CB8AC3E}">
        <p14:creationId xmlns:p14="http://schemas.microsoft.com/office/powerpoint/2010/main" val="3217863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4A1DE-741F-E44B-207E-371F01B95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84994-7585-0BA1-E4C5-9FF91040F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DA0E9-858D-F9C4-A502-B7EF588AA9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E03947-08C1-3A67-9AEE-B7A8FAB55E54}"/>
              </a:ext>
            </a:extLst>
          </p:cNvPr>
          <p:cNvSpPr>
            <a:spLocks noGrp="1"/>
          </p:cNvSpPr>
          <p:nvPr>
            <p:ph type="sldNum" sz="quarter" idx="5"/>
          </p:nvPr>
        </p:nvSpPr>
        <p:spPr/>
        <p:txBody>
          <a:bodyPr/>
          <a:lstStyle/>
          <a:p>
            <a:fld id="{F04EC7AF-FD05-434F-9EC7-BF630B0C3CFF}" type="slidenum">
              <a:rPr lang="en-US" smtClean="0"/>
              <a:t>18</a:t>
            </a:fld>
            <a:endParaRPr lang="en-US"/>
          </a:p>
        </p:txBody>
      </p:sp>
    </p:spTree>
    <p:extLst>
      <p:ext uri="{BB962C8B-B14F-4D97-AF65-F5344CB8AC3E}">
        <p14:creationId xmlns:p14="http://schemas.microsoft.com/office/powerpoint/2010/main" val="305969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1E313-8882-0EEF-114E-08D20438F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FD351-A239-FCFE-DE97-8BAAB708C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2B665-BFAA-910D-A6EE-ADCBC05205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ED981C-610A-9C0F-2C60-29CEDAE25136}"/>
              </a:ext>
            </a:extLst>
          </p:cNvPr>
          <p:cNvSpPr>
            <a:spLocks noGrp="1"/>
          </p:cNvSpPr>
          <p:nvPr>
            <p:ph type="sldNum" sz="quarter" idx="5"/>
          </p:nvPr>
        </p:nvSpPr>
        <p:spPr/>
        <p:txBody>
          <a:bodyPr/>
          <a:lstStyle/>
          <a:p>
            <a:fld id="{F04EC7AF-FD05-434F-9EC7-BF630B0C3CFF}" type="slidenum">
              <a:rPr lang="en-US" smtClean="0"/>
              <a:t>19</a:t>
            </a:fld>
            <a:endParaRPr lang="en-US"/>
          </a:p>
        </p:txBody>
      </p:sp>
    </p:spTree>
    <p:extLst>
      <p:ext uri="{BB962C8B-B14F-4D97-AF65-F5344CB8AC3E}">
        <p14:creationId xmlns:p14="http://schemas.microsoft.com/office/powerpoint/2010/main" val="322890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EC7AF-FD05-434F-9EC7-BF630B0C3CFF}" type="slidenum">
              <a:rPr lang="en-US" smtClean="0"/>
              <a:t>2</a:t>
            </a:fld>
            <a:endParaRPr lang="en-US"/>
          </a:p>
        </p:txBody>
      </p:sp>
    </p:spTree>
    <p:extLst>
      <p:ext uri="{BB962C8B-B14F-4D97-AF65-F5344CB8AC3E}">
        <p14:creationId xmlns:p14="http://schemas.microsoft.com/office/powerpoint/2010/main" val="1809254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A9E4-4A95-313B-FD76-570603D4F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5CE86-8367-2AC7-3EC2-CB662F0AB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11899-F514-C0CD-A453-A27F50B3C6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461215-2C28-0345-5E02-FD9CFF56CDD4}"/>
              </a:ext>
            </a:extLst>
          </p:cNvPr>
          <p:cNvSpPr>
            <a:spLocks noGrp="1"/>
          </p:cNvSpPr>
          <p:nvPr>
            <p:ph type="sldNum" sz="quarter" idx="5"/>
          </p:nvPr>
        </p:nvSpPr>
        <p:spPr/>
        <p:txBody>
          <a:bodyPr/>
          <a:lstStyle/>
          <a:p>
            <a:fld id="{BA13EC8E-DDBC-4D51-923E-D576E162DF79}" type="slidenum">
              <a:rPr lang="en-US" smtClean="0"/>
              <a:t>20</a:t>
            </a:fld>
            <a:endParaRPr lang="en-US"/>
          </a:p>
        </p:txBody>
      </p:sp>
    </p:spTree>
    <p:extLst>
      <p:ext uri="{BB962C8B-B14F-4D97-AF65-F5344CB8AC3E}">
        <p14:creationId xmlns:p14="http://schemas.microsoft.com/office/powerpoint/2010/main" val="2393943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EC7AF-FD05-434F-9EC7-BF630B0C3CFF}" type="slidenum">
              <a:rPr lang="en-US" smtClean="0"/>
              <a:t>21</a:t>
            </a:fld>
            <a:endParaRPr lang="en-US"/>
          </a:p>
        </p:txBody>
      </p:sp>
    </p:spTree>
    <p:extLst>
      <p:ext uri="{BB962C8B-B14F-4D97-AF65-F5344CB8AC3E}">
        <p14:creationId xmlns:p14="http://schemas.microsoft.com/office/powerpoint/2010/main" val="354502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BB898-EED8-28D8-EAC8-8D7064EB8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74779-E2F3-9DA6-CDD3-A8DE5E036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0D77BA-0005-D34E-2917-6A31DF937F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4BC4CF-0171-FB1A-3BEB-38EE0D4A53DD}"/>
              </a:ext>
            </a:extLst>
          </p:cNvPr>
          <p:cNvSpPr>
            <a:spLocks noGrp="1"/>
          </p:cNvSpPr>
          <p:nvPr>
            <p:ph type="sldNum" sz="quarter" idx="5"/>
          </p:nvPr>
        </p:nvSpPr>
        <p:spPr/>
        <p:txBody>
          <a:bodyPr/>
          <a:lstStyle/>
          <a:p>
            <a:fld id="{F04EC7AF-FD05-434F-9EC7-BF630B0C3CFF}" type="slidenum">
              <a:rPr lang="en-US" smtClean="0"/>
              <a:t>3</a:t>
            </a:fld>
            <a:endParaRPr lang="en-US"/>
          </a:p>
        </p:txBody>
      </p:sp>
    </p:spTree>
    <p:extLst>
      <p:ext uri="{BB962C8B-B14F-4D97-AF65-F5344CB8AC3E}">
        <p14:creationId xmlns:p14="http://schemas.microsoft.com/office/powerpoint/2010/main" val="148638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4EC7AF-FD05-434F-9EC7-BF630B0C3CFF}" type="slidenum">
              <a:rPr lang="en-US" smtClean="0"/>
              <a:t>4</a:t>
            </a:fld>
            <a:endParaRPr lang="en-US"/>
          </a:p>
        </p:txBody>
      </p:sp>
    </p:spTree>
    <p:extLst>
      <p:ext uri="{BB962C8B-B14F-4D97-AF65-F5344CB8AC3E}">
        <p14:creationId xmlns:p14="http://schemas.microsoft.com/office/powerpoint/2010/main" val="167142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7BE9-FD98-7775-A62B-6D84F3E73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5032A-8667-ADD3-D167-5830353E4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A7CB9-4B44-DDCD-918D-38A361D1B7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8CE8A4-27B2-2947-C0F3-597E3E038159}"/>
              </a:ext>
            </a:extLst>
          </p:cNvPr>
          <p:cNvSpPr>
            <a:spLocks noGrp="1"/>
          </p:cNvSpPr>
          <p:nvPr>
            <p:ph type="sldNum" sz="quarter" idx="5"/>
          </p:nvPr>
        </p:nvSpPr>
        <p:spPr/>
        <p:txBody>
          <a:bodyPr/>
          <a:lstStyle/>
          <a:p>
            <a:fld id="{F04EC7AF-FD05-434F-9EC7-BF630B0C3CFF}" type="slidenum">
              <a:rPr lang="en-US" smtClean="0"/>
              <a:t>5</a:t>
            </a:fld>
            <a:endParaRPr lang="en-US"/>
          </a:p>
        </p:txBody>
      </p:sp>
    </p:spTree>
    <p:extLst>
      <p:ext uri="{BB962C8B-B14F-4D97-AF65-F5344CB8AC3E}">
        <p14:creationId xmlns:p14="http://schemas.microsoft.com/office/powerpoint/2010/main" val="84180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BFCA0-3F66-89D1-DAB4-9B964894E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9594C-9214-6F06-C3AE-C4D885847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E3137-6E23-54DD-7858-52C37DF057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5E3C09-4986-FC31-D89C-1344BBABCB4A}"/>
              </a:ext>
            </a:extLst>
          </p:cNvPr>
          <p:cNvSpPr>
            <a:spLocks noGrp="1"/>
          </p:cNvSpPr>
          <p:nvPr>
            <p:ph type="sldNum" sz="quarter" idx="5"/>
          </p:nvPr>
        </p:nvSpPr>
        <p:spPr/>
        <p:txBody>
          <a:bodyPr/>
          <a:lstStyle/>
          <a:p>
            <a:fld id="{F04EC7AF-FD05-434F-9EC7-BF630B0C3CFF}" type="slidenum">
              <a:rPr lang="en-US" smtClean="0"/>
              <a:t>6</a:t>
            </a:fld>
            <a:endParaRPr lang="en-US"/>
          </a:p>
        </p:txBody>
      </p:sp>
    </p:spTree>
    <p:extLst>
      <p:ext uri="{BB962C8B-B14F-4D97-AF65-F5344CB8AC3E}">
        <p14:creationId xmlns:p14="http://schemas.microsoft.com/office/powerpoint/2010/main" val="235495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7F6F2-FA0A-55AF-5B89-57EF864A4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F2D12-D685-E1F7-3DEA-2BB8BF12C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70175-93BC-571A-7939-BC241A8C0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2F2C65-CEFE-60B0-8F4F-FE1A2A33C8DD}"/>
              </a:ext>
            </a:extLst>
          </p:cNvPr>
          <p:cNvSpPr>
            <a:spLocks noGrp="1"/>
          </p:cNvSpPr>
          <p:nvPr>
            <p:ph type="sldNum" sz="quarter" idx="5"/>
          </p:nvPr>
        </p:nvSpPr>
        <p:spPr/>
        <p:txBody>
          <a:bodyPr/>
          <a:lstStyle/>
          <a:p>
            <a:fld id="{F04EC7AF-FD05-434F-9EC7-BF630B0C3CFF}" type="slidenum">
              <a:rPr lang="en-US" smtClean="0"/>
              <a:t>7</a:t>
            </a:fld>
            <a:endParaRPr lang="en-US"/>
          </a:p>
        </p:txBody>
      </p:sp>
    </p:spTree>
    <p:extLst>
      <p:ext uri="{BB962C8B-B14F-4D97-AF65-F5344CB8AC3E}">
        <p14:creationId xmlns:p14="http://schemas.microsoft.com/office/powerpoint/2010/main" val="205707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82C1-18BE-A7D1-2746-6F5D0DA3D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9EE34-362C-5904-A4DB-FD262A05A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83DAF-167D-0A38-52FD-4C9289684A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F2920F-9842-0676-A433-19CBE534F1D2}"/>
              </a:ext>
            </a:extLst>
          </p:cNvPr>
          <p:cNvSpPr>
            <a:spLocks noGrp="1"/>
          </p:cNvSpPr>
          <p:nvPr>
            <p:ph type="sldNum" sz="quarter" idx="5"/>
          </p:nvPr>
        </p:nvSpPr>
        <p:spPr/>
        <p:txBody>
          <a:bodyPr/>
          <a:lstStyle/>
          <a:p>
            <a:fld id="{F04EC7AF-FD05-434F-9EC7-BF630B0C3CFF}" type="slidenum">
              <a:rPr lang="en-US" smtClean="0"/>
              <a:t>8</a:t>
            </a:fld>
            <a:endParaRPr lang="en-US"/>
          </a:p>
        </p:txBody>
      </p:sp>
    </p:spTree>
    <p:extLst>
      <p:ext uri="{BB962C8B-B14F-4D97-AF65-F5344CB8AC3E}">
        <p14:creationId xmlns:p14="http://schemas.microsoft.com/office/powerpoint/2010/main" val="61832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86B49-D582-048A-B2A8-BA909BC32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E7E99-122F-12B4-22FA-18576BAC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459F2-B87A-171A-6EDC-45ABDD0EF4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E246DC-9212-38BC-91C5-B1DF678288DD}"/>
              </a:ext>
            </a:extLst>
          </p:cNvPr>
          <p:cNvSpPr>
            <a:spLocks noGrp="1"/>
          </p:cNvSpPr>
          <p:nvPr>
            <p:ph type="sldNum" sz="quarter" idx="5"/>
          </p:nvPr>
        </p:nvSpPr>
        <p:spPr/>
        <p:txBody>
          <a:bodyPr/>
          <a:lstStyle/>
          <a:p>
            <a:fld id="{F04EC7AF-FD05-434F-9EC7-BF630B0C3CFF}" type="slidenum">
              <a:rPr lang="en-US" smtClean="0"/>
              <a:t>9</a:t>
            </a:fld>
            <a:endParaRPr lang="en-US"/>
          </a:p>
        </p:txBody>
      </p:sp>
    </p:spTree>
    <p:extLst>
      <p:ext uri="{BB962C8B-B14F-4D97-AF65-F5344CB8AC3E}">
        <p14:creationId xmlns:p14="http://schemas.microsoft.com/office/powerpoint/2010/main" val="107207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80322-A71C-4692-A04D-D6881D777BCD}" type="datetime1">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99159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B45A90-2CC5-4E22-B173-F90BB0338CD9}" type="datetime1">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52329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4DFA8A-FDEB-4EA3-AE4E-D140E8397288}" type="datetime1">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94074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8A1D66-C118-489B-B992-0CFC1B16F22D}" type="datetime1">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49507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0ECBFC-A4C1-44B5-AEAD-D350392CC27F}" type="datetime1">
              <a:rPr lang="en-US" smtClean="0"/>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927007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616B1E-8725-4EC5-8F8D-C05F8A21DB14}" type="datetime1">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28408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21E67C-B93A-4AD4-8EF2-916DFFB29A80}" type="datetime1">
              <a:rPr lang="en-US" smtClean="0"/>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295846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BAC5F7-78C8-44AD-A3BF-069BAA2B6D70}" type="datetime1">
              <a:rPr lang="en-US" smtClean="0"/>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55286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69F4E-D144-4438-9CF9-4817B58B1C2E}" type="datetime1">
              <a:rPr lang="en-US" smtClean="0"/>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224440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91F3C0-53AB-4DB1-A9DB-0018E44F37DA}" type="datetime1">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108401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CF5D12-5700-4873-9107-DAE819CA41F8}" type="datetime1">
              <a:rPr lang="en-US" smtClean="0"/>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8739E6-45C3-455D-BBBD-6664B58516A6}" type="slidenum">
              <a:rPr lang="en-US" smtClean="0"/>
              <a:t>‹#›</a:t>
            </a:fld>
            <a:endParaRPr lang="en-US"/>
          </a:p>
        </p:txBody>
      </p:sp>
    </p:spTree>
    <p:extLst>
      <p:ext uri="{BB962C8B-B14F-4D97-AF65-F5344CB8AC3E}">
        <p14:creationId xmlns:p14="http://schemas.microsoft.com/office/powerpoint/2010/main" val="317882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EF096-C562-4E3F-9D79-7389ABC7F866}" type="datetime1">
              <a:rPr lang="en-US" smtClean="0"/>
              <a:t>9/16/2025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739E6-45C3-455D-BBBD-6664B58516A6}" type="slidenum">
              <a:rPr lang="en-US" smtClean="0"/>
              <a:t>‹#›</a:t>
            </a:fld>
            <a:endParaRPr lang="en-US"/>
          </a:p>
        </p:txBody>
      </p:sp>
    </p:spTree>
    <p:extLst>
      <p:ext uri="{BB962C8B-B14F-4D97-AF65-F5344CB8AC3E}">
        <p14:creationId xmlns:p14="http://schemas.microsoft.com/office/powerpoint/2010/main" val="3515296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tiff"/></Relationships>
</file>

<file path=ppt/slides/_rels/slide21.xml.rels><?xml version="1.0" encoding="UTF-8" standalone="yes"?>
<Relationships xmlns="http://schemas.openxmlformats.org/package/2006/relationships"><Relationship Id="rId8" Type="http://schemas.openxmlformats.org/officeDocument/2006/relationships/hyperlink" Target="mailto:sarah.benton@ppd.mncppc.org" TargetMode="External"/><Relationship Id="rId3" Type="http://schemas.openxmlformats.org/officeDocument/2006/relationships/hyperlink" Target="mailto:whqc@ppd.mncppc.org" TargetMode="External"/><Relationship Id="rId7"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hyperlink" Target="mailto:thomas.lester@ppd.mncppc.org" TargetMode="External"/><Relationship Id="rId4" Type="http://schemas.openxmlformats.org/officeDocument/2006/relationships/image" Target="../media/image4.tiff"/><Relationship Id="rId9" Type="http://schemas.openxmlformats.org/officeDocument/2006/relationships/hyperlink" Target="mailto:justin.thornton@ppd.mncpp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77331" y="733558"/>
            <a:ext cx="6332506" cy="3406895"/>
          </a:xfrm>
          <a:prstGeom prst="rect">
            <a:avLst/>
          </a:prstGeom>
          <a:noFill/>
        </p:spPr>
        <p:txBody>
          <a:bodyPr wrap="square" lIns="91440" tIns="45720" rIns="91440" bIns="45720" rtlCol="0" anchor="t">
            <a:spAutoFit/>
          </a:bodyPr>
          <a:lstStyle/>
          <a:p>
            <a:pPr algn="ctr"/>
            <a:r>
              <a:rPr lang="en-US" sz="3850">
                <a:solidFill>
                  <a:schemeClr val="accent1"/>
                </a:solidFill>
                <a:latin typeface="Segoe UI Black"/>
                <a:ea typeface="Segoe UI Black"/>
                <a:cs typeface="Segoe UI Semilight"/>
              </a:rPr>
              <a:t>WEST HYATTSVILLE –</a:t>
            </a:r>
            <a:r>
              <a:rPr lang="en-US" sz="3850">
                <a:latin typeface="Segoe UI Black"/>
                <a:ea typeface="Segoe UI Black"/>
                <a:cs typeface="Segoe UI Semilight"/>
              </a:rPr>
              <a:t> </a:t>
            </a:r>
            <a:r>
              <a:rPr lang="en-US" sz="3850">
                <a:solidFill>
                  <a:srgbClr val="77346F"/>
                </a:solidFill>
                <a:latin typeface="Segoe UI Black"/>
                <a:ea typeface="Segoe UI Black"/>
                <a:cs typeface="Segoe UI Semilight"/>
              </a:rPr>
              <a:t>QUEENS CHAPEL </a:t>
            </a:r>
            <a:r>
              <a:rPr lang="en-US" sz="3850">
                <a:latin typeface="Segoe UI Black"/>
                <a:ea typeface="Segoe UI Black"/>
                <a:cs typeface="Segoe UI Semilight"/>
              </a:rPr>
              <a:t>SECTOR PLAN AND SECTIONAL MAP AMENDMENT</a:t>
            </a:r>
          </a:p>
          <a:p>
            <a:pPr algn="ctr" rtl="0" fontAlgn="base">
              <a:lnSpc>
                <a:spcPts val="3825"/>
              </a:lnSpc>
              <a:buNone/>
            </a:pPr>
            <a:r>
              <a:rPr lang="en-US" sz="2800" b="0" i="0" u="none" strike="noStrike">
                <a:solidFill>
                  <a:srgbClr val="000000"/>
                </a:solidFill>
                <a:effectLst/>
              </a:rPr>
              <a:t>Planning Board Work Session</a:t>
            </a:r>
            <a:endParaRPr lang="en-US" sz="2800" b="0" i="0">
              <a:solidFill>
                <a:srgbClr val="000000"/>
              </a:solidFill>
              <a:effectLst/>
            </a:endParaRPr>
          </a:p>
          <a:p>
            <a:pPr algn="ctr" rtl="0" fontAlgn="base">
              <a:lnSpc>
                <a:spcPts val="3825"/>
              </a:lnSpc>
            </a:pPr>
            <a:r>
              <a:rPr lang="en-US" sz="2800" b="0" i="0" u="none" strike="noStrike">
                <a:solidFill>
                  <a:srgbClr val="000000"/>
                </a:solidFill>
                <a:effectLst/>
              </a:rPr>
              <a:t>September </a:t>
            </a:r>
            <a:r>
              <a:rPr lang="en-US" sz="2800">
                <a:solidFill>
                  <a:srgbClr val="000000"/>
                </a:solidFill>
              </a:rPr>
              <a:t>11</a:t>
            </a:r>
            <a:r>
              <a:rPr lang="en-US" sz="2800" b="0" i="0" u="none" strike="noStrike">
                <a:solidFill>
                  <a:srgbClr val="000000"/>
                </a:solidFill>
                <a:effectLst/>
              </a:rPr>
              <a:t>, 2025</a:t>
            </a:r>
            <a:endParaRPr lang="en-US" sz="4400">
              <a:latin typeface="Paralucent Bold" pitchFamily="50" charset="0"/>
              <a:cs typeface="Segoe UI Semilight" panose="020B0402040204020203" pitchFamily="34" charset="0"/>
            </a:endParaRPr>
          </a:p>
        </p:txBody>
      </p:sp>
      <p:pic>
        <p:nvPicPr>
          <p:cNvPr id="4" name="Picture 3">
            <a:extLst>
              <a:ext uri="{FF2B5EF4-FFF2-40B4-BE49-F238E27FC236}">
                <a16:creationId xmlns:a16="http://schemas.microsoft.com/office/drawing/2014/main" id="{570683C7-E3C6-42E9-A649-FE11072EEE14}"/>
              </a:ext>
            </a:extLst>
          </p:cNvPr>
          <p:cNvPicPr>
            <a:picLocks noChangeAspect="1"/>
          </p:cNvPicPr>
          <p:nvPr/>
        </p:nvPicPr>
        <p:blipFill>
          <a:blip r:embed="rId3"/>
          <a:stretch>
            <a:fillRect/>
          </a:stretch>
        </p:blipFill>
        <p:spPr>
          <a:xfrm>
            <a:off x="5943595" y="178271"/>
            <a:ext cx="5243940" cy="365125"/>
          </a:xfrm>
          <a:prstGeom prst="rect">
            <a:avLst/>
          </a:prstGeom>
        </p:spPr>
      </p:pic>
      <p:sp>
        <p:nvSpPr>
          <p:cNvPr id="3" name="Slide Number Placeholder 2">
            <a:extLst>
              <a:ext uri="{FF2B5EF4-FFF2-40B4-BE49-F238E27FC236}">
                <a16:creationId xmlns:a16="http://schemas.microsoft.com/office/drawing/2014/main" id="{A39F9F4D-6A02-4620-91F9-A344714333F5}"/>
              </a:ext>
            </a:extLst>
          </p:cNvPr>
          <p:cNvSpPr>
            <a:spLocks noGrp="1"/>
          </p:cNvSpPr>
          <p:nvPr>
            <p:ph type="sldNum" sz="quarter" idx="12"/>
          </p:nvPr>
        </p:nvSpPr>
        <p:spPr>
          <a:xfrm>
            <a:off x="9448800" y="6492875"/>
            <a:ext cx="2743200" cy="365125"/>
          </a:xfrm>
        </p:spPr>
        <p:txBody>
          <a:bodyPr/>
          <a:lstStyle/>
          <a:p>
            <a:r>
              <a:rPr lang="en-US" sz="1000">
                <a:solidFill>
                  <a:schemeClr val="tx1"/>
                </a:solidFill>
              </a:rPr>
              <a:t>Page </a:t>
            </a:r>
            <a:fld id="{D98739E6-45C3-455D-BBBD-6664B58516A6}" type="slidenum">
              <a:rPr lang="en-US" sz="1000" dirty="0" smtClean="0">
                <a:solidFill>
                  <a:schemeClr val="tx1"/>
                </a:solidFill>
              </a:rPr>
              <a:t>1</a:t>
            </a:fld>
            <a:r>
              <a:rPr lang="en-US" sz="1000">
                <a:solidFill>
                  <a:schemeClr val="tx1"/>
                </a:solidFill>
              </a:rPr>
              <a:t> of 21</a:t>
            </a:r>
          </a:p>
        </p:txBody>
      </p:sp>
      <p:pic>
        <p:nvPicPr>
          <p:cNvPr id="8" name="Picture 7">
            <a:extLst>
              <a:ext uri="{FF2B5EF4-FFF2-40B4-BE49-F238E27FC236}">
                <a16:creationId xmlns:a16="http://schemas.microsoft.com/office/drawing/2014/main" id="{7868A7AD-F32E-39CA-96DA-B1E1A4FCB3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09" y="-54282"/>
            <a:ext cx="5350164" cy="6920098"/>
          </a:xfrm>
          <a:prstGeom prst="rect">
            <a:avLst/>
          </a:prstGeom>
        </p:spPr>
      </p:pic>
      <p:sp>
        <p:nvSpPr>
          <p:cNvPr id="2" name="TextBox 14">
            <a:extLst>
              <a:ext uri="{FF2B5EF4-FFF2-40B4-BE49-F238E27FC236}">
                <a16:creationId xmlns:a16="http://schemas.microsoft.com/office/drawing/2014/main" id="{46847526-0140-A616-F3E6-8C95CE1EBBFE}"/>
              </a:ext>
            </a:extLst>
          </p:cNvPr>
          <p:cNvSpPr txBox="1"/>
          <p:nvPr/>
        </p:nvSpPr>
        <p:spPr>
          <a:xfrm>
            <a:off x="5481942" y="4985669"/>
            <a:ext cx="2219031" cy="113877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b="1">
                <a:solidFill>
                  <a:srgbClr val="77346F"/>
                </a:solidFill>
                <a:latin typeface="Segoe UI Semilight"/>
                <a:cs typeface="Segoe UI Semilight"/>
              </a:rPr>
              <a:t>Sarah Benton, AICP</a:t>
            </a:r>
          </a:p>
          <a:p>
            <a:r>
              <a:rPr lang="en-US" sz="1700">
                <a:latin typeface="Segoe UI Semilight"/>
                <a:cs typeface="Segoe UI Semilight"/>
              </a:rPr>
              <a:t>Supervisor, </a:t>
            </a:r>
          </a:p>
          <a:p>
            <a:r>
              <a:rPr lang="en-US" sz="1700">
                <a:latin typeface="Segoe UI Semilight"/>
                <a:cs typeface="Segoe UI Semilight"/>
              </a:rPr>
              <a:t>Long-Range Planning </a:t>
            </a:r>
          </a:p>
          <a:p>
            <a:r>
              <a:rPr lang="en-US" sz="1700">
                <a:latin typeface="Segoe UI Semilight"/>
                <a:cs typeface="Segoe UI Semilight"/>
              </a:rPr>
              <a:t>Section</a:t>
            </a:r>
          </a:p>
        </p:txBody>
      </p:sp>
      <p:sp>
        <p:nvSpPr>
          <p:cNvPr id="5" name="TextBox 11">
            <a:extLst>
              <a:ext uri="{FF2B5EF4-FFF2-40B4-BE49-F238E27FC236}">
                <a16:creationId xmlns:a16="http://schemas.microsoft.com/office/drawing/2014/main" id="{FB32C329-A4F4-E6B9-8521-148C299E0687}"/>
              </a:ext>
            </a:extLst>
          </p:cNvPr>
          <p:cNvSpPr txBox="1"/>
          <p:nvPr/>
        </p:nvSpPr>
        <p:spPr>
          <a:xfrm>
            <a:off x="7908119" y="4985669"/>
            <a:ext cx="2016212" cy="11387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solidFill>
                  <a:srgbClr val="77346F"/>
                </a:solidFill>
                <a:latin typeface="Segoe UI Semibold"/>
                <a:cs typeface="Segoe UI Semilight"/>
              </a:rPr>
              <a:t>Thomas Lester</a:t>
            </a:r>
          </a:p>
          <a:p>
            <a:r>
              <a:rPr lang="en-US" sz="1700">
                <a:latin typeface="Segoe UI Semilight"/>
                <a:cs typeface="Segoe UI Semilight"/>
              </a:rPr>
              <a:t>Planner IV, </a:t>
            </a:r>
          </a:p>
          <a:p>
            <a:r>
              <a:rPr lang="en-US" sz="1700">
                <a:latin typeface="Segoe UI Semilight"/>
                <a:cs typeface="Segoe UI Semilight"/>
              </a:rPr>
              <a:t>Master Plans &amp; Studies Section</a:t>
            </a:r>
          </a:p>
        </p:txBody>
      </p:sp>
      <p:sp>
        <p:nvSpPr>
          <p:cNvPr id="6" name="TextBox 1">
            <a:extLst>
              <a:ext uri="{FF2B5EF4-FFF2-40B4-BE49-F238E27FC236}">
                <a16:creationId xmlns:a16="http://schemas.microsoft.com/office/drawing/2014/main" id="{FD3B884E-96D9-CC45-3D0A-26342DB827C0}"/>
              </a:ext>
            </a:extLst>
          </p:cNvPr>
          <p:cNvSpPr txBox="1"/>
          <p:nvPr/>
        </p:nvSpPr>
        <p:spPr>
          <a:xfrm>
            <a:off x="9945610" y="4985669"/>
            <a:ext cx="2219031" cy="113877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solidFill>
                  <a:srgbClr val="77346F"/>
                </a:solidFill>
                <a:latin typeface="Segoe UI Semibold"/>
                <a:cs typeface="Segoe UI Semilight"/>
              </a:rPr>
              <a:t>Justin Thornton</a:t>
            </a:r>
          </a:p>
          <a:p>
            <a:r>
              <a:rPr lang="en-US" sz="1700">
                <a:latin typeface="Segoe UI Semilight"/>
                <a:cs typeface="Segoe UI Semilight"/>
              </a:rPr>
              <a:t>Planner II, </a:t>
            </a:r>
          </a:p>
          <a:p>
            <a:r>
              <a:rPr lang="en-US" sz="1700">
                <a:latin typeface="Segoe UI Semilight"/>
                <a:cs typeface="Segoe UI Semilight"/>
              </a:rPr>
              <a:t>Master Plans &amp; Studies Section</a:t>
            </a:r>
          </a:p>
        </p:txBody>
      </p:sp>
    </p:spTree>
    <p:extLst>
      <p:ext uri="{BB962C8B-B14F-4D97-AF65-F5344CB8AC3E}">
        <p14:creationId xmlns:p14="http://schemas.microsoft.com/office/powerpoint/2010/main" val="48172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688F6-287C-6B48-4890-3A09ED8B2A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F57EF-5ACF-01AF-F395-A69CE5359948}"/>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C765F602-E928-DC50-1BC9-37CE164629C5}"/>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4D148F8C-695A-B601-02F7-EAEBB8DC6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F60C44DE-38E2-BD7F-5354-54B1C72E0755}"/>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10</a:t>
            </a:fld>
            <a:r>
              <a:rPr lang="en-US" sz="1000">
                <a:solidFill>
                  <a:schemeClr val="tx1"/>
                </a:solidFill>
              </a:rPr>
              <a:t> of 21</a:t>
            </a:r>
          </a:p>
        </p:txBody>
      </p:sp>
      <p:sp>
        <p:nvSpPr>
          <p:cNvPr id="9" name="TextBox 8">
            <a:extLst>
              <a:ext uri="{FF2B5EF4-FFF2-40B4-BE49-F238E27FC236}">
                <a16:creationId xmlns:a16="http://schemas.microsoft.com/office/drawing/2014/main" id="{EB60ABE9-3228-DB28-C2CF-6E158E550C4A}"/>
              </a:ext>
            </a:extLst>
          </p:cNvPr>
          <p:cNvSpPr txBox="1"/>
          <p:nvPr/>
        </p:nvSpPr>
        <p:spPr>
          <a:xfrm>
            <a:off x="495300" y="2540195"/>
            <a:ext cx="7448550" cy="2677656"/>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Update/Edit Existing Conditions section</a:t>
            </a:r>
          </a:p>
          <a:p>
            <a:pPr marL="342900" indent="-342900">
              <a:buSzPct val="90000"/>
              <a:buFont typeface="Arial" panose="020B0604020202020204" pitchFamily="34" charset="0"/>
              <a:buChar char="•"/>
            </a:pPr>
            <a:r>
              <a:rPr lang="en-US" sz="2400"/>
              <a:t>Add intro to complete and green streets</a:t>
            </a:r>
          </a:p>
          <a:p>
            <a:pPr marL="342900" indent="-342900">
              <a:buSzPct val="90000"/>
              <a:buFont typeface="Arial" panose="020B0604020202020204" pitchFamily="34" charset="0"/>
              <a:buChar char="•"/>
            </a:pPr>
            <a:r>
              <a:rPr lang="en-US" sz="2400"/>
              <a:t>Add callbox for East Coast Greenway</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Provides additional context for recommendations </a:t>
            </a:r>
          </a:p>
        </p:txBody>
      </p:sp>
    </p:spTree>
    <p:extLst>
      <p:ext uri="{BB962C8B-B14F-4D97-AF65-F5344CB8AC3E}">
        <p14:creationId xmlns:p14="http://schemas.microsoft.com/office/powerpoint/2010/main" val="3495504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BDA43-C6EA-53DB-06EE-11D0E864A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4DCF2-779E-73CA-9F06-B2AD87C9EA29}"/>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C1698998-A4F3-8482-C7E1-D1588932C11F}"/>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6FF64555-D37F-1D6D-441B-EA8FD4E1EB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7FF00CCB-958F-A54E-6D08-EA847ADC6A6F}"/>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11</a:t>
            </a:fld>
            <a:r>
              <a:rPr lang="en-US" sz="1000">
                <a:solidFill>
                  <a:schemeClr val="tx1"/>
                </a:solidFill>
              </a:rPr>
              <a:t> of 21</a:t>
            </a:r>
          </a:p>
        </p:txBody>
      </p:sp>
      <p:sp>
        <p:nvSpPr>
          <p:cNvPr id="9" name="TextBox 8">
            <a:extLst>
              <a:ext uri="{FF2B5EF4-FFF2-40B4-BE49-F238E27FC236}">
                <a16:creationId xmlns:a16="http://schemas.microsoft.com/office/drawing/2014/main" id="{EE92F374-AB18-4BB5-EE1E-C599646A585F}"/>
              </a:ext>
            </a:extLst>
          </p:cNvPr>
          <p:cNvSpPr txBox="1"/>
          <p:nvPr/>
        </p:nvSpPr>
        <p:spPr>
          <a:xfrm>
            <a:off x="191912" y="2355529"/>
            <a:ext cx="11852944" cy="3046988"/>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feasibility language to several transportation policies as requested by SHA for policies TM 1.15, TM 5.10, TM 5.13, TM 6.1, TM 8.1, TM 8.2, and TM 8.4.</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Adding feasibility language ensures transportation policies emphasize that certain recommended transportation improvements require additional study by SHA prior to implementation. </a:t>
            </a:r>
            <a:endParaRPr lang="en-US" sz="2400" u="sng"/>
          </a:p>
        </p:txBody>
      </p:sp>
    </p:spTree>
    <p:extLst>
      <p:ext uri="{BB962C8B-B14F-4D97-AF65-F5344CB8AC3E}">
        <p14:creationId xmlns:p14="http://schemas.microsoft.com/office/powerpoint/2010/main" val="116314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21CBB-CAA3-99EB-CE0A-93F152263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DA4FF-BA19-6F89-5ABD-BECF814F6FA0}"/>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85C358F0-92C8-B521-CCFA-3A78227CA1E3}"/>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1E4D80EC-E071-615F-DD49-F1073FCE0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44AEE02F-E618-D80D-8948-6E9FC691DAED}"/>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12</a:t>
            </a:fld>
            <a:r>
              <a:rPr lang="en-US" sz="1000">
                <a:solidFill>
                  <a:schemeClr val="tx1"/>
                </a:solidFill>
              </a:rPr>
              <a:t> of 21</a:t>
            </a:r>
          </a:p>
        </p:txBody>
      </p:sp>
      <p:sp>
        <p:nvSpPr>
          <p:cNvPr id="9" name="TextBox 8">
            <a:extLst>
              <a:ext uri="{FF2B5EF4-FFF2-40B4-BE49-F238E27FC236}">
                <a16:creationId xmlns:a16="http://schemas.microsoft.com/office/drawing/2014/main" id="{B6695900-F4B8-11CF-1534-D332D630E47D}"/>
              </a:ext>
            </a:extLst>
          </p:cNvPr>
          <p:cNvSpPr txBox="1"/>
          <p:nvPr/>
        </p:nvSpPr>
        <p:spPr>
          <a:xfrm>
            <a:off x="191912" y="1801531"/>
            <a:ext cx="5727625" cy="4154984"/>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Varnum Street/Arundel Road (UC-254) to TM 3.1 for retrofitting with Green Street infrastructure. </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Adds UC-254 to TM 3.1 to support its green street reconstruction and coordinate with Mount Rainier’s Safe Streets For All (SS4A) safety improvements.</a:t>
            </a:r>
            <a:endParaRPr lang="en-US" sz="2400" u="sng"/>
          </a:p>
        </p:txBody>
      </p:sp>
      <p:pic>
        <p:nvPicPr>
          <p:cNvPr id="4" name="Picture 3">
            <a:extLst>
              <a:ext uri="{FF2B5EF4-FFF2-40B4-BE49-F238E27FC236}">
                <a16:creationId xmlns:a16="http://schemas.microsoft.com/office/drawing/2014/main" id="{F91CFE6E-A263-8A7C-A9C8-7EA86548626D}"/>
              </a:ext>
            </a:extLst>
          </p:cNvPr>
          <p:cNvPicPr>
            <a:picLocks noChangeAspect="1"/>
          </p:cNvPicPr>
          <p:nvPr/>
        </p:nvPicPr>
        <p:blipFill>
          <a:blip r:embed="rId5"/>
          <a:srcRect l="15793" t="29498" r="40260" b="7098"/>
          <a:stretch>
            <a:fillRect/>
          </a:stretch>
        </p:blipFill>
        <p:spPr>
          <a:xfrm>
            <a:off x="5913540" y="1411705"/>
            <a:ext cx="6086548" cy="4719897"/>
          </a:xfrm>
          <a:prstGeom prst="rect">
            <a:avLst/>
          </a:prstGeom>
        </p:spPr>
      </p:pic>
      <p:sp>
        <p:nvSpPr>
          <p:cNvPr id="13" name="Freeform: Shape 12">
            <a:extLst>
              <a:ext uri="{FF2B5EF4-FFF2-40B4-BE49-F238E27FC236}">
                <a16:creationId xmlns:a16="http://schemas.microsoft.com/office/drawing/2014/main" id="{3B820DC5-242E-61D1-4216-C14F0A8B5E7A}"/>
              </a:ext>
            </a:extLst>
          </p:cNvPr>
          <p:cNvSpPr/>
          <p:nvPr/>
        </p:nvSpPr>
        <p:spPr>
          <a:xfrm>
            <a:off x="6283956" y="2109537"/>
            <a:ext cx="5390147" cy="3336758"/>
          </a:xfrm>
          <a:custGeom>
            <a:avLst/>
            <a:gdLst>
              <a:gd name="connsiteX0" fmla="*/ 0 w 5390147"/>
              <a:gd name="connsiteY0" fmla="*/ 3336758 h 3336758"/>
              <a:gd name="connsiteX1" fmla="*/ 1267326 w 5390147"/>
              <a:gd name="connsiteY1" fmla="*/ 1941095 h 3336758"/>
              <a:gd name="connsiteX2" fmla="*/ 3962400 w 5390147"/>
              <a:gd name="connsiteY2" fmla="*/ 673768 h 3336758"/>
              <a:gd name="connsiteX3" fmla="*/ 5390147 w 5390147"/>
              <a:gd name="connsiteY3" fmla="*/ 0 h 3336758"/>
            </a:gdLst>
            <a:ahLst/>
            <a:cxnLst>
              <a:cxn ang="0">
                <a:pos x="connsiteX0" y="connsiteY0"/>
              </a:cxn>
              <a:cxn ang="0">
                <a:pos x="connsiteX1" y="connsiteY1"/>
              </a:cxn>
              <a:cxn ang="0">
                <a:pos x="connsiteX2" y="connsiteY2"/>
              </a:cxn>
              <a:cxn ang="0">
                <a:pos x="connsiteX3" y="connsiteY3"/>
              </a:cxn>
            </a:cxnLst>
            <a:rect l="l" t="t" r="r" b="b"/>
            <a:pathLst>
              <a:path w="5390147" h="3336758">
                <a:moveTo>
                  <a:pt x="0" y="3336758"/>
                </a:moveTo>
                <a:lnTo>
                  <a:pt x="1267326" y="1941095"/>
                </a:lnTo>
                <a:lnTo>
                  <a:pt x="3962400" y="673768"/>
                </a:lnTo>
                <a:lnTo>
                  <a:pt x="5390147" y="0"/>
                </a:ln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48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33569-52F6-CD96-F72C-6F6138696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52602-9998-DDB4-690E-24B88A29FFBB}"/>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9A539389-D383-3F7C-3E45-9607E1557782}"/>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4D81650A-F18B-241B-316F-6AECDF0298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29610971-C299-62E1-1BD1-6702B5EAF8F2}"/>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13</a:t>
            </a:fld>
            <a:r>
              <a:rPr lang="en-US" sz="1000">
                <a:solidFill>
                  <a:schemeClr val="tx1"/>
                </a:solidFill>
              </a:rPr>
              <a:t> of 21</a:t>
            </a:r>
          </a:p>
        </p:txBody>
      </p:sp>
      <p:sp>
        <p:nvSpPr>
          <p:cNvPr id="9" name="TextBox 8">
            <a:extLst>
              <a:ext uri="{FF2B5EF4-FFF2-40B4-BE49-F238E27FC236}">
                <a16:creationId xmlns:a16="http://schemas.microsoft.com/office/drawing/2014/main" id="{E3F75147-3349-A51E-26B4-69D6F6C30B3F}"/>
              </a:ext>
            </a:extLst>
          </p:cNvPr>
          <p:cNvSpPr txBox="1"/>
          <p:nvPr/>
        </p:nvSpPr>
        <p:spPr>
          <a:xfrm>
            <a:off x="191911" y="1986198"/>
            <a:ext cx="7005539" cy="3785652"/>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TM 4.14 to create a link between trail T-209 and the UC-251 bike lane by extending the trail, to the bike lane </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Closes a key gap in the bike network by connecting the trail behind the Nature Center to the Buchanan Street bike lane, improving safety and access.</a:t>
            </a:r>
            <a:endParaRPr lang="en-US" sz="2400" u="sng"/>
          </a:p>
        </p:txBody>
      </p:sp>
      <p:grpSp>
        <p:nvGrpSpPr>
          <p:cNvPr id="12" name="Group 11">
            <a:extLst>
              <a:ext uri="{FF2B5EF4-FFF2-40B4-BE49-F238E27FC236}">
                <a16:creationId xmlns:a16="http://schemas.microsoft.com/office/drawing/2014/main" id="{D4BBACAA-2EF6-9F91-AF86-88091B36FC66}"/>
              </a:ext>
            </a:extLst>
          </p:cNvPr>
          <p:cNvGrpSpPr/>
          <p:nvPr/>
        </p:nvGrpSpPr>
        <p:grpSpPr>
          <a:xfrm>
            <a:off x="7484533" y="1362325"/>
            <a:ext cx="4515555" cy="4929698"/>
            <a:chOff x="7026788" y="1336184"/>
            <a:chExt cx="4844023" cy="5083470"/>
          </a:xfrm>
        </p:grpSpPr>
        <p:pic>
          <p:nvPicPr>
            <p:cNvPr id="4" name="Picture 3">
              <a:extLst>
                <a:ext uri="{FF2B5EF4-FFF2-40B4-BE49-F238E27FC236}">
                  <a16:creationId xmlns:a16="http://schemas.microsoft.com/office/drawing/2014/main" id="{651D8440-B00F-7C18-A13F-9C9117AEE9A1}"/>
                </a:ext>
              </a:extLst>
            </p:cNvPr>
            <p:cNvPicPr>
              <a:picLocks noChangeAspect="1"/>
            </p:cNvPicPr>
            <p:nvPr/>
          </p:nvPicPr>
          <p:blipFill>
            <a:blip r:embed="rId5"/>
            <a:srcRect l="27977" t="26585" r="37673" b="6350"/>
            <a:stretch>
              <a:fillRect/>
            </a:stretch>
          </p:blipFill>
          <p:spPr>
            <a:xfrm>
              <a:off x="7026788" y="1336184"/>
              <a:ext cx="4844023" cy="5083470"/>
            </a:xfrm>
            <a:prstGeom prst="rect">
              <a:avLst/>
            </a:prstGeom>
          </p:spPr>
        </p:pic>
        <p:sp>
          <p:nvSpPr>
            <p:cNvPr id="7" name="Oval 6">
              <a:extLst>
                <a:ext uri="{FF2B5EF4-FFF2-40B4-BE49-F238E27FC236}">
                  <a16:creationId xmlns:a16="http://schemas.microsoft.com/office/drawing/2014/main" id="{16C5A36C-1A2F-7C3E-E182-7BD8320F8742}"/>
                </a:ext>
              </a:extLst>
            </p:cNvPr>
            <p:cNvSpPr/>
            <p:nvPr/>
          </p:nvSpPr>
          <p:spPr>
            <a:xfrm>
              <a:off x="9107424" y="2887160"/>
              <a:ext cx="960120" cy="10058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3D6F922A-3623-6830-CFC5-E164E31AD428}"/>
                </a:ext>
              </a:extLst>
            </p:cNvPr>
            <p:cNvCxnSpPr>
              <a:cxnSpLocks/>
            </p:cNvCxnSpPr>
            <p:nvPr/>
          </p:nvCxnSpPr>
          <p:spPr>
            <a:xfrm>
              <a:off x="8430768" y="2551176"/>
              <a:ext cx="1018031" cy="758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5922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55EEB-A33F-F3EC-275D-EA773F61D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7E5DE0-845D-B4C9-3325-B6076CE416A4}"/>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39645DE1-61D2-877F-3324-083FB0B83E7A}"/>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E1E2FB88-8C9B-20D0-2312-F9372F027A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95717FC3-992B-52B8-3E2D-8751972304BC}"/>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14</a:t>
            </a:fld>
            <a:r>
              <a:rPr lang="en-US" sz="1000">
                <a:solidFill>
                  <a:schemeClr val="tx1"/>
                </a:solidFill>
              </a:rPr>
              <a:t> of 21</a:t>
            </a:r>
          </a:p>
        </p:txBody>
      </p:sp>
      <p:sp>
        <p:nvSpPr>
          <p:cNvPr id="9" name="TextBox 8">
            <a:extLst>
              <a:ext uri="{FF2B5EF4-FFF2-40B4-BE49-F238E27FC236}">
                <a16:creationId xmlns:a16="http://schemas.microsoft.com/office/drawing/2014/main" id="{2D06F701-C490-9099-6A9B-BE67F0581E0B}"/>
              </a:ext>
            </a:extLst>
          </p:cNvPr>
          <p:cNvSpPr txBox="1"/>
          <p:nvPr/>
        </p:nvSpPr>
        <p:spPr>
          <a:xfrm>
            <a:off x="191912" y="1986197"/>
            <a:ext cx="11852944" cy="3785652"/>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the following intersections to TM 8.3 for intersection enhancements.  </a:t>
            </a:r>
          </a:p>
          <a:p>
            <a:pPr marL="800100" lvl="1" indent="-342900">
              <a:buSzPct val="90000"/>
              <a:buFont typeface="Arial" panose="020B0604020202020204" pitchFamily="34" charset="0"/>
              <a:buChar char="•"/>
            </a:pPr>
            <a:r>
              <a:rPr lang="en-US" sz="2400"/>
              <a:t>Varnum Street/Arundel Road and Russell Street</a:t>
            </a:r>
          </a:p>
          <a:p>
            <a:pPr marL="800100" lvl="1" indent="-342900">
              <a:buSzPct val="90000"/>
              <a:buFont typeface="Arial" panose="020B0604020202020204" pitchFamily="34" charset="0"/>
              <a:buChar char="•"/>
            </a:pPr>
            <a:r>
              <a:rPr lang="en-US" sz="2400"/>
              <a:t>25th Avenue and Queens Chapel Road</a:t>
            </a:r>
          </a:p>
          <a:p>
            <a:pPr marL="800100" lvl="1" indent="-342900">
              <a:buSzPct val="90000"/>
              <a:buFont typeface="Arial" panose="020B0604020202020204" pitchFamily="34" charset="0"/>
              <a:buChar char="•"/>
            </a:pPr>
            <a:r>
              <a:rPr lang="en-US" sz="2400"/>
              <a:t>25th Avenue and Arundel Road</a:t>
            </a:r>
          </a:p>
          <a:p>
            <a:pPr marL="800100" lvl="1" indent="-342900">
              <a:buSzPct val="90000"/>
              <a:buFont typeface="Arial" panose="020B0604020202020204" pitchFamily="34" charset="0"/>
              <a:buChar char="•"/>
            </a:pPr>
            <a:r>
              <a:rPr lang="en-US" sz="2400"/>
              <a:t>30th Street and Arundel Road</a:t>
            </a:r>
          </a:p>
          <a:p>
            <a:pPr marL="800100" lvl="1" indent="-342900">
              <a:buSzPct val="90000"/>
              <a:buFont typeface="Arial" panose="020B0604020202020204" pitchFamily="34" charset="0"/>
              <a:buChar char="•"/>
            </a:pPr>
            <a:r>
              <a:rPr lang="en-US" sz="2400"/>
              <a:t>Chauncey Place and Queenstown Drive</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Reinforces action items in the 2023 City of Mount Rainier Vision Zero Action Plan</a:t>
            </a:r>
            <a:endParaRPr lang="en-US" sz="2400" u="sng"/>
          </a:p>
        </p:txBody>
      </p:sp>
    </p:spTree>
    <p:extLst>
      <p:ext uri="{BB962C8B-B14F-4D97-AF65-F5344CB8AC3E}">
        <p14:creationId xmlns:p14="http://schemas.microsoft.com/office/powerpoint/2010/main" val="3823811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78A9-66FF-DDE4-4D27-6B49664CC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5EC36-F8C2-7D4E-56F0-BBF0CDD8A159}"/>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F88A9ABF-01A6-9A17-B041-A62AE02D36CE}"/>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DD96C6CA-8AE0-5966-56AD-DD33FA1D67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6EC2E188-811F-025E-7B18-DB94CC5C6A0E}"/>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15</a:t>
            </a:fld>
            <a:r>
              <a:rPr lang="en-US" sz="1000">
                <a:solidFill>
                  <a:schemeClr val="tx1"/>
                </a:solidFill>
              </a:rPr>
              <a:t> of 21</a:t>
            </a:r>
          </a:p>
        </p:txBody>
      </p:sp>
      <p:sp>
        <p:nvSpPr>
          <p:cNvPr id="9" name="TextBox 8">
            <a:extLst>
              <a:ext uri="{FF2B5EF4-FFF2-40B4-BE49-F238E27FC236}">
                <a16:creationId xmlns:a16="http://schemas.microsoft.com/office/drawing/2014/main" id="{AD51ABB0-F8C5-152C-012A-E19B9560D201}"/>
              </a:ext>
            </a:extLst>
          </p:cNvPr>
          <p:cNvSpPr txBox="1"/>
          <p:nvPr/>
        </p:nvSpPr>
        <p:spPr>
          <a:xfrm>
            <a:off x="191912" y="2540195"/>
            <a:ext cx="11852944" cy="2677656"/>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TM 8.5 to implement automated speed enforcement (ASE) within the City of Mount Rainier; targeting Queens Chapel Road, Varnum Street, 25th Avenue, 27th Avenue, 30th Street, Buchanan Street, and Chillum Road. </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Reinforces action items in the 2023 City of Mount Rainier Vision Zero Action Plan</a:t>
            </a:r>
            <a:endParaRPr lang="en-US" sz="2400" u="sng"/>
          </a:p>
        </p:txBody>
      </p:sp>
    </p:spTree>
    <p:extLst>
      <p:ext uri="{BB962C8B-B14F-4D97-AF65-F5344CB8AC3E}">
        <p14:creationId xmlns:p14="http://schemas.microsoft.com/office/powerpoint/2010/main" val="920721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5E5F-E75E-A6C2-5384-E639C14BD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7C0EC-1577-502C-E55A-63E99D85E1A9}"/>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TRANSPORTATION &amp; </a:t>
            </a:r>
            <a:r>
              <a:rPr lang="en-US">
                <a:solidFill>
                  <a:schemeClr val="accent3"/>
                </a:solidFill>
                <a:latin typeface="Segoe UI Black" panose="020B0A02040204020203" pitchFamily="34" charset="0"/>
                <a:ea typeface="Segoe UI Black" panose="020B0A02040204020203" pitchFamily="34" charset="0"/>
              </a:rPr>
              <a:t>MOBILITY</a:t>
            </a:r>
          </a:p>
        </p:txBody>
      </p:sp>
      <p:pic>
        <p:nvPicPr>
          <p:cNvPr id="5" name="Picture 4" descr="A picture containing shape&#10;&#10;Description automatically generated">
            <a:extLst>
              <a:ext uri="{FF2B5EF4-FFF2-40B4-BE49-F238E27FC236}">
                <a16:creationId xmlns:a16="http://schemas.microsoft.com/office/drawing/2014/main" id="{D7E2C664-DAC7-0218-4183-81C235410AA9}"/>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6C085DD4-4FFC-D084-06E3-33EDA0AFCE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80247577-1A2D-5AB7-249C-37DDDF3077F2}"/>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16</a:t>
            </a:fld>
            <a:r>
              <a:rPr lang="en-US" sz="1000">
                <a:solidFill>
                  <a:schemeClr val="tx1"/>
                </a:solidFill>
              </a:rPr>
              <a:t> of 21</a:t>
            </a:r>
          </a:p>
        </p:txBody>
      </p:sp>
      <p:sp>
        <p:nvSpPr>
          <p:cNvPr id="9" name="TextBox 8">
            <a:extLst>
              <a:ext uri="{FF2B5EF4-FFF2-40B4-BE49-F238E27FC236}">
                <a16:creationId xmlns:a16="http://schemas.microsoft.com/office/drawing/2014/main" id="{903B41DF-7562-C177-2877-296397EB5742}"/>
              </a:ext>
            </a:extLst>
          </p:cNvPr>
          <p:cNvSpPr txBox="1"/>
          <p:nvPr/>
        </p:nvSpPr>
        <p:spPr>
          <a:xfrm>
            <a:off x="191912" y="1432200"/>
            <a:ext cx="11852944" cy="4893647"/>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TM 8.6 Implement Mount Rainier gateway treatments, such as curb extensions, signage, landscaping, pavement color, etc., to help reduce speeds as people enter the City of Mount Rainier; specifically at Chillum Road south of Queens Chapel Road, and Varnum Street east of Eastern Avenue (See HD 1.9).</a:t>
            </a:r>
          </a:p>
          <a:p>
            <a:pPr marL="342900" indent="-342900">
              <a:buSzPct val="90000"/>
              <a:buFont typeface="Arial" panose="020B0604020202020204" pitchFamily="34" charset="0"/>
              <a:buChar char="•"/>
            </a:pPr>
            <a:endParaRPr lang="en-US" sz="2400"/>
          </a:p>
          <a:p>
            <a:pPr marL="342900" indent="-342900">
              <a:buSzPct val="90000"/>
              <a:buFont typeface="Arial" panose="020B0604020202020204" pitchFamily="34" charset="0"/>
              <a:buChar char="•"/>
            </a:pPr>
            <a:r>
              <a:rPr lang="en-US" sz="2400"/>
              <a:t>Add HD 1.9 Design and construct gateway features at Chillum Road south of Queens Chapel Road and Varnum Street east of Eastern Avenue to mark entry into the City of Mount Rainier. These gateways should incorporate public art and signage that express the City’s unique identity, and design elements that calm traffic (See TM 8.6).</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Reinforces action items in the 2023 City of Mount Rainier Vision Zero Action Plan</a:t>
            </a:r>
            <a:endParaRPr lang="en-US" sz="2400" u="sng"/>
          </a:p>
        </p:txBody>
      </p:sp>
    </p:spTree>
    <p:extLst>
      <p:ext uri="{BB962C8B-B14F-4D97-AF65-F5344CB8AC3E}">
        <p14:creationId xmlns:p14="http://schemas.microsoft.com/office/powerpoint/2010/main" val="2563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B090B-13D4-C446-32A7-9CE6A544B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1E79B-DFAA-5916-4F3F-1DD209E34B0A}"/>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HOUSING &amp; </a:t>
            </a:r>
            <a:r>
              <a:rPr lang="en-US">
                <a:solidFill>
                  <a:schemeClr val="accent3"/>
                </a:solidFill>
                <a:latin typeface="Segoe UI Black" panose="020B0A02040204020203" pitchFamily="34" charset="0"/>
                <a:ea typeface="Segoe UI Black" panose="020B0A02040204020203" pitchFamily="34" charset="0"/>
              </a:rPr>
              <a:t>NEIGHBORHOODS</a:t>
            </a:r>
          </a:p>
        </p:txBody>
      </p:sp>
      <p:pic>
        <p:nvPicPr>
          <p:cNvPr id="5" name="Picture 4" descr="A picture containing shape&#10;&#10;Description automatically generated">
            <a:extLst>
              <a:ext uri="{FF2B5EF4-FFF2-40B4-BE49-F238E27FC236}">
                <a16:creationId xmlns:a16="http://schemas.microsoft.com/office/drawing/2014/main" id="{2530F59B-0CAC-2176-20A6-20496D664E3A}"/>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F18EF9B7-2C70-3A05-ACE3-18A9A099B0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70EBF787-1AEC-D412-F0AE-F418DBB46291}"/>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17</a:t>
            </a:fld>
            <a:r>
              <a:rPr lang="en-US" sz="1000">
                <a:solidFill>
                  <a:schemeClr val="tx1"/>
                </a:solidFill>
              </a:rPr>
              <a:t> of 21</a:t>
            </a:r>
          </a:p>
        </p:txBody>
      </p:sp>
      <p:sp>
        <p:nvSpPr>
          <p:cNvPr id="9" name="TextBox 8">
            <a:extLst>
              <a:ext uri="{FF2B5EF4-FFF2-40B4-BE49-F238E27FC236}">
                <a16:creationId xmlns:a16="http://schemas.microsoft.com/office/drawing/2014/main" id="{C77A1B98-E22D-1C9E-485E-802F3FD2A8BF}"/>
              </a:ext>
            </a:extLst>
          </p:cNvPr>
          <p:cNvSpPr txBox="1"/>
          <p:nvPr/>
        </p:nvSpPr>
        <p:spPr>
          <a:xfrm>
            <a:off x="292336" y="1459417"/>
            <a:ext cx="11852944" cy="3046988"/>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HN 2.6 Evaluate the adequacy of existing public facilities to meet the needs of new housing development and ensure continued service provision for existing housing. </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Emphasizes the existing residents’ desires to ensure adequate public facilities are met as housing increases. </a:t>
            </a:r>
            <a:endParaRPr lang="en-US" sz="2400" u="sng"/>
          </a:p>
        </p:txBody>
      </p:sp>
    </p:spTree>
    <p:extLst>
      <p:ext uri="{BB962C8B-B14F-4D97-AF65-F5344CB8AC3E}">
        <p14:creationId xmlns:p14="http://schemas.microsoft.com/office/powerpoint/2010/main" val="235569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97C0-B026-5E56-F189-2BBA6965CE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5236E-CDDE-37A0-EBF7-EB0A1DF94304}"/>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HOUSING &amp; </a:t>
            </a:r>
            <a:r>
              <a:rPr lang="en-US">
                <a:solidFill>
                  <a:schemeClr val="accent3"/>
                </a:solidFill>
                <a:latin typeface="Segoe UI Black" panose="020B0A02040204020203" pitchFamily="34" charset="0"/>
                <a:ea typeface="Segoe UI Black" panose="020B0A02040204020203" pitchFamily="34" charset="0"/>
              </a:rPr>
              <a:t>NEIGHBORHOODS</a:t>
            </a:r>
          </a:p>
        </p:txBody>
      </p:sp>
      <p:pic>
        <p:nvPicPr>
          <p:cNvPr id="5" name="Picture 4" descr="A picture containing shape&#10;&#10;Description automatically generated">
            <a:extLst>
              <a:ext uri="{FF2B5EF4-FFF2-40B4-BE49-F238E27FC236}">
                <a16:creationId xmlns:a16="http://schemas.microsoft.com/office/drawing/2014/main" id="{4D05F1A1-86CF-7BC3-1561-601623BDB0C1}"/>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E4E18A04-DA10-46CA-63C0-1F55B5DDD8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CE31124A-2E0A-3FB8-3BB8-D4ECE7C41224}"/>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18</a:t>
            </a:fld>
            <a:r>
              <a:rPr lang="en-US" sz="1000">
                <a:solidFill>
                  <a:schemeClr val="tx1"/>
                </a:solidFill>
              </a:rPr>
              <a:t> of 21</a:t>
            </a:r>
          </a:p>
        </p:txBody>
      </p:sp>
      <p:sp>
        <p:nvSpPr>
          <p:cNvPr id="9" name="TextBox 8">
            <a:extLst>
              <a:ext uri="{FF2B5EF4-FFF2-40B4-BE49-F238E27FC236}">
                <a16:creationId xmlns:a16="http://schemas.microsoft.com/office/drawing/2014/main" id="{208F7FDD-D889-686E-819E-4A9E4EF05B48}"/>
              </a:ext>
            </a:extLst>
          </p:cNvPr>
          <p:cNvSpPr txBox="1"/>
          <p:nvPr/>
        </p:nvSpPr>
        <p:spPr>
          <a:xfrm>
            <a:off x="191912" y="2170863"/>
            <a:ext cx="11852944" cy="3416320"/>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HN 2.11 Utilize Prince George’s County’s right to first refusal program by allowing the Department of Housing and Community Development (DHCD) to purchase multifamily rental housing that preserves affordability for low-to-moderate income households.</a:t>
            </a:r>
          </a:p>
          <a:p>
            <a:pPr marL="342900" indent="-342900">
              <a:buSzPct val="90000"/>
              <a:buFont typeface="Arial" panose="020B0604020202020204" pitchFamily="34" charset="0"/>
              <a:buChar char="•"/>
            </a:pPr>
            <a:endParaRPr lang="en-US" sz="2400" u="sng"/>
          </a:p>
          <a:p>
            <a:pPr>
              <a:buSzPct val="90000"/>
            </a:pPr>
            <a:r>
              <a:rPr lang="en-US" sz="2400" b="1"/>
              <a:t>Justification: </a:t>
            </a:r>
          </a:p>
          <a:p>
            <a:pPr marL="342900" indent="-342900">
              <a:buSzPct val="90000"/>
              <a:buFont typeface="Arial" panose="020B0604020202020204" pitchFamily="34" charset="0"/>
              <a:buChar char="•"/>
            </a:pPr>
            <a:r>
              <a:rPr lang="en-US" sz="2400"/>
              <a:t>Brings attention to and encourages the use of one of the County’s most successful affordable housing programs. </a:t>
            </a:r>
            <a:endParaRPr lang="en-US" sz="2400" u="sng"/>
          </a:p>
        </p:txBody>
      </p:sp>
    </p:spTree>
    <p:extLst>
      <p:ext uri="{BB962C8B-B14F-4D97-AF65-F5344CB8AC3E}">
        <p14:creationId xmlns:p14="http://schemas.microsoft.com/office/powerpoint/2010/main" val="282706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59239-09F5-81EE-B991-58DADAC1F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BC7EB-B1B1-3727-F15B-7C412F6D7017}"/>
              </a:ext>
            </a:extLst>
          </p:cNvPr>
          <p:cNvSpPr>
            <a:spLocks noGrp="1"/>
          </p:cNvSpPr>
          <p:nvPr>
            <p:ph type="title"/>
          </p:nvPr>
        </p:nvSpPr>
        <p:spPr>
          <a:xfrm>
            <a:off x="1355969" y="365125"/>
            <a:ext cx="9464431" cy="744168"/>
          </a:xfrm>
        </p:spPr>
        <p:txBody>
          <a:bodyPr>
            <a:normAutofit fontScale="90000"/>
          </a:bodyPr>
          <a:lstStyle/>
          <a:p>
            <a:r>
              <a:rPr lang="en-US">
                <a:latin typeface="Segoe UI Black" panose="020B0A02040204020203" pitchFamily="34" charset="0"/>
                <a:ea typeface="Segoe UI Black" panose="020B0A02040204020203" pitchFamily="34" charset="0"/>
              </a:rPr>
              <a:t>COMMUNITY HERITAGE, CULTURE &amp; </a:t>
            </a:r>
            <a:r>
              <a:rPr lang="en-US">
                <a:solidFill>
                  <a:schemeClr val="accent3"/>
                </a:solidFill>
                <a:latin typeface="Segoe UI Black" panose="020B0A02040204020203" pitchFamily="34" charset="0"/>
                <a:ea typeface="Segoe UI Black" panose="020B0A02040204020203" pitchFamily="34" charset="0"/>
              </a:rPr>
              <a:t>DESIGN</a:t>
            </a:r>
          </a:p>
        </p:txBody>
      </p:sp>
      <p:pic>
        <p:nvPicPr>
          <p:cNvPr id="5" name="Picture 4" descr="A picture containing shape&#10;&#10;Description automatically generated">
            <a:extLst>
              <a:ext uri="{FF2B5EF4-FFF2-40B4-BE49-F238E27FC236}">
                <a16:creationId xmlns:a16="http://schemas.microsoft.com/office/drawing/2014/main" id="{EF6F6D61-D646-C6C5-35B7-D597DB0CE1CF}"/>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71A6F737-5339-A156-2B1E-1B1091909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8F425D49-6178-486B-54A2-1E76199B8821}"/>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smtClean="0">
                <a:solidFill>
                  <a:schemeClr val="tx1"/>
                </a:solidFill>
              </a:rPr>
              <a:pPr/>
              <a:t>19</a:t>
            </a:fld>
            <a:r>
              <a:rPr lang="en-US" sz="1000">
                <a:solidFill>
                  <a:schemeClr val="tx1"/>
                </a:solidFill>
              </a:rPr>
              <a:t> of 21</a:t>
            </a:r>
          </a:p>
          <a:p>
            <a:endParaRPr lang="en-US" sz="1000">
              <a:solidFill>
                <a:schemeClr val="tx1"/>
              </a:solidFill>
              <a:cs typeface="Segoe UI Semilight"/>
            </a:endParaRPr>
          </a:p>
        </p:txBody>
      </p:sp>
      <p:sp>
        <p:nvSpPr>
          <p:cNvPr id="9" name="TextBox 8">
            <a:extLst>
              <a:ext uri="{FF2B5EF4-FFF2-40B4-BE49-F238E27FC236}">
                <a16:creationId xmlns:a16="http://schemas.microsoft.com/office/drawing/2014/main" id="{174A59C4-3D6F-67CF-F590-018492A7B8C4}"/>
              </a:ext>
            </a:extLst>
          </p:cNvPr>
          <p:cNvSpPr txBox="1"/>
          <p:nvPr/>
        </p:nvSpPr>
        <p:spPr>
          <a:xfrm>
            <a:off x="292335" y="1595021"/>
            <a:ext cx="7315941" cy="4893647"/>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a:t>
            </a:r>
            <a:r>
              <a:rPr lang="en-US" sz="2400" b="1"/>
              <a:t> </a:t>
            </a:r>
            <a:r>
              <a:rPr lang="en-US" sz="2400"/>
              <a:t>HD 6.3 Work with the County Executive Office, County Council, and Historic Preservation Section of the Prince George’s County Planning Department to determine local eligibility of the Avondale Grove and Avondale Terrace subdivisions, collectively known as Avondale (PG: 68-000), as a Historic District. </a:t>
            </a:r>
          </a:p>
          <a:p>
            <a:pPr marL="342900" indent="-342900">
              <a:buSzPct val="90000"/>
              <a:buFont typeface="Arial" panose="020B0604020202020204" pitchFamily="34" charset="0"/>
              <a:buChar char="•"/>
            </a:pPr>
            <a:endParaRPr lang="en-US" sz="2400"/>
          </a:p>
          <a:p>
            <a:pPr>
              <a:buSzPct val="90000"/>
            </a:pPr>
            <a:r>
              <a:rPr lang="en-US" sz="2400" b="1"/>
              <a:t>Justification: </a:t>
            </a:r>
          </a:p>
          <a:p>
            <a:pPr marL="342900" indent="-342900">
              <a:buSzPct val="90000"/>
              <a:buFont typeface="Arial" panose="020B0604020202020204" pitchFamily="34" charset="0"/>
              <a:buChar char="•"/>
            </a:pPr>
            <a:r>
              <a:rPr lang="en-US" sz="2400"/>
              <a:t>Supports community interest in preserving Avondale’s historic character for potential designation.</a:t>
            </a:r>
          </a:p>
        </p:txBody>
      </p:sp>
      <p:pic>
        <p:nvPicPr>
          <p:cNvPr id="8" name="Picture 7">
            <a:extLst>
              <a:ext uri="{FF2B5EF4-FFF2-40B4-BE49-F238E27FC236}">
                <a16:creationId xmlns:a16="http://schemas.microsoft.com/office/drawing/2014/main" id="{B0E5227B-386E-1464-A512-BFF11D1573BE}"/>
              </a:ext>
            </a:extLst>
          </p:cNvPr>
          <p:cNvPicPr>
            <a:picLocks noChangeAspect="1"/>
          </p:cNvPicPr>
          <p:nvPr/>
        </p:nvPicPr>
        <p:blipFill>
          <a:blip r:embed="rId5"/>
          <a:srcRect l="51255" t="29888" r="25000" b="20500"/>
          <a:stretch>
            <a:fillRect/>
          </a:stretch>
        </p:blipFill>
        <p:spPr>
          <a:xfrm>
            <a:off x="7608277" y="1148692"/>
            <a:ext cx="4291387" cy="4819541"/>
          </a:xfrm>
          <a:prstGeom prst="rect">
            <a:avLst/>
          </a:prstGeom>
        </p:spPr>
      </p:pic>
    </p:spTree>
    <p:extLst>
      <p:ext uri="{BB962C8B-B14F-4D97-AF65-F5344CB8AC3E}">
        <p14:creationId xmlns:p14="http://schemas.microsoft.com/office/powerpoint/2010/main" val="2491410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229DD7-CD24-BE24-8F1D-F1495449FF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7370" y="0"/>
            <a:ext cx="3819550" cy="6858000"/>
          </a:xfrm>
          <a:prstGeom prst="rect">
            <a:avLst/>
          </a:prstGeom>
        </p:spPr>
      </p:pic>
      <p:sp>
        <p:nvSpPr>
          <p:cNvPr id="2" name="Title 1">
            <a:extLst>
              <a:ext uri="{FF2B5EF4-FFF2-40B4-BE49-F238E27FC236}">
                <a16:creationId xmlns:a16="http://schemas.microsoft.com/office/drawing/2014/main" id="{DF2128C8-DE7D-4CFA-ABC2-2948FC535085}"/>
              </a:ext>
            </a:extLst>
          </p:cNvPr>
          <p:cNvSpPr>
            <a:spLocks noGrp="1"/>
          </p:cNvSpPr>
          <p:nvPr>
            <p:ph type="title"/>
          </p:nvPr>
        </p:nvSpPr>
        <p:spPr>
          <a:xfrm>
            <a:off x="838200" y="365125"/>
            <a:ext cx="5111417" cy="1325563"/>
          </a:xfrm>
        </p:spPr>
        <p:txBody>
          <a:bodyPr/>
          <a:lstStyle/>
          <a:p>
            <a:r>
              <a:rPr lang="en-US">
                <a:latin typeface="Segoe UI Black" panose="020B0A02040204020203" pitchFamily="34" charset="0"/>
                <a:ea typeface="Segoe UI Black" panose="020B0A02040204020203" pitchFamily="34" charset="0"/>
              </a:rPr>
              <a:t>AGENDA</a:t>
            </a:r>
          </a:p>
        </p:txBody>
      </p:sp>
      <p:sp>
        <p:nvSpPr>
          <p:cNvPr id="3" name="Content Placeholder 2">
            <a:extLst>
              <a:ext uri="{FF2B5EF4-FFF2-40B4-BE49-F238E27FC236}">
                <a16:creationId xmlns:a16="http://schemas.microsoft.com/office/drawing/2014/main" id="{9E23B2E8-BEAC-4D67-BCCC-9F2920CD0E6E}"/>
              </a:ext>
            </a:extLst>
          </p:cNvPr>
          <p:cNvSpPr>
            <a:spLocks noGrp="1"/>
          </p:cNvSpPr>
          <p:nvPr>
            <p:ph idx="1"/>
          </p:nvPr>
        </p:nvSpPr>
        <p:spPr>
          <a:xfrm>
            <a:off x="838199" y="1710568"/>
            <a:ext cx="5111417" cy="4321260"/>
          </a:xfrm>
        </p:spPr>
        <p:txBody>
          <a:bodyPr vert="horz" lIns="91440" tIns="45720" rIns="91440" bIns="45720" rtlCol="0" anchor="t">
            <a:normAutofit/>
          </a:bodyPr>
          <a:lstStyle/>
          <a:p>
            <a:r>
              <a:rPr lang="en-US"/>
              <a:t>Background</a:t>
            </a:r>
          </a:p>
          <a:p>
            <a:r>
              <a:rPr lang="en-US">
                <a:cs typeface="Segoe UI Semilight"/>
              </a:rPr>
              <a:t>Staff Recommended Changes</a:t>
            </a:r>
          </a:p>
          <a:p>
            <a:r>
              <a:rPr lang="en-US"/>
              <a:t>Schedule</a:t>
            </a:r>
          </a:p>
          <a:p>
            <a:endParaRPr lang="en-US">
              <a:solidFill>
                <a:srgbClr val="FF0000"/>
              </a:solidFill>
            </a:endParaRPr>
          </a:p>
          <a:p>
            <a:endParaRPr lang="en-US">
              <a:solidFill>
                <a:srgbClr val="FF0000"/>
              </a:solidFill>
            </a:endParaRPr>
          </a:p>
          <a:p>
            <a:endParaRPr lang="en-US">
              <a:solidFill>
                <a:srgbClr val="FF0000"/>
              </a:solidFill>
            </a:endParaRPr>
          </a:p>
        </p:txBody>
      </p:sp>
      <p:pic>
        <p:nvPicPr>
          <p:cNvPr id="5" name="Picture 4" descr="A picture containing shape&#10;&#10;Description automatically generated">
            <a:extLst>
              <a:ext uri="{FF2B5EF4-FFF2-40B4-BE49-F238E27FC236}">
                <a16:creationId xmlns:a16="http://schemas.microsoft.com/office/drawing/2014/main" id="{0FA6FE1B-8669-4840-96CA-33556B31BC0E}"/>
              </a:ext>
            </a:extLst>
          </p:cNvPr>
          <p:cNvPicPr>
            <a:picLocks noChangeAspect="1"/>
          </p:cNvPicPr>
          <p:nvPr/>
        </p:nvPicPr>
        <p:blipFill>
          <a:blip r:embed="rId4"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sp>
        <p:nvSpPr>
          <p:cNvPr id="8" name="Slide Number Placeholder 2">
            <a:extLst>
              <a:ext uri="{FF2B5EF4-FFF2-40B4-BE49-F238E27FC236}">
                <a16:creationId xmlns:a16="http://schemas.microsoft.com/office/drawing/2014/main" id="{A1F8B3C4-125E-AAED-9D7B-620F2C845A93}"/>
              </a:ext>
            </a:extLst>
          </p:cNvPr>
          <p:cNvSpPr>
            <a:spLocks noGrp="1"/>
          </p:cNvSpPr>
          <p:nvPr>
            <p:ph type="sldNum" sz="quarter" idx="12"/>
          </p:nvPr>
        </p:nvSpPr>
        <p:spPr>
          <a:xfrm>
            <a:off x="9448800" y="6492875"/>
            <a:ext cx="2743200" cy="365125"/>
          </a:xfrm>
        </p:spPr>
        <p:txBody>
          <a:bodyPr/>
          <a:lstStyle/>
          <a:p>
            <a:r>
              <a:rPr lang="en-US" sz="1000">
                <a:solidFill>
                  <a:schemeClr val="tx1"/>
                </a:solidFill>
              </a:rPr>
              <a:t>Page </a:t>
            </a:r>
            <a:fld id="{D98739E6-45C3-455D-BBBD-6664B58516A6}" type="slidenum">
              <a:rPr lang="en-US" sz="1000" dirty="0" smtClean="0">
                <a:solidFill>
                  <a:schemeClr val="tx1"/>
                </a:solidFill>
              </a:rPr>
              <a:t>2</a:t>
            </a:fld>
            <a:r>
              <a:rPr lang="en-US" sz="1000">
                <a:solidFill>
                  <a:schemeClr val="tx1"/>
                </a:solidFill>
              </a:rPr>
              <a:t> of 21</a:t>
            </a:r>
          </a:p>
        </p:txBody>
      </p:sp>
    </p:spTree>
    <p:extLst>
      <p:ext uri="{BB962C8B-B14F-4D97-AF65-F5344CB8AC3E}">
        <p14:creationId xmlns:p14="http://schemas.microsoft.com/office/powerpoint/2010/main" val="252684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BA81-B02C-4580-FD12-9EAC3655264E}"/>
            </a:ext>
          </a:extLst>
        </p:cNvPr>
        <p:cNvGrpSpPr/>
        <p:nvPr/>
      </p:nvGrpSpPr>
      <p:grpSpPr>
        <a:xfrm>
          <a:off x="0" y="0"/>
          <a:ext cx="0" cy="0"/>
          <a:chOff x="0" y="0"/>
          <a:chExt cx="0" cy="0"/>
        </a:xfrm>
      </p:grpSpPr>
      <p:cxnSp>
        <p:nvCxnSpPr>
          <p:cNvPr id="154" name="Straight Connector 153">
            <a:extLst>
              <a:ext uri="{FF2B5EF4-FFF2-40B4-BE49-F238E27FC236}">
                <a16:creationId xmlns:a16="http://schemas.microsoft.com/office/drawing/2014/main" id="{C10750CB-8DD8-F8B2-4332-AE55D05C5A52}"/>
              </a:ext>
            </a:extLst>
          </p:cNvPr>
          <p:cNvCxnSpPr>
            <a:cxnSpLocks/>
          </p:cNvCxnSpPr>
          <p:nvPr/>
        </p:nvCxnSpPr>
        <p:spPr>
          <a:xfrm>
            <a:off x="7587229" y="4127881"/>
            <a:ext cx="1429758" cy="0"/>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9E54318-0441-D597-9D82-E09916003CE5}"/>
              </a:ext>
            </a:extLst>
          </p:cNvPr>
          <p:cNvCxnSpPr>
            <a:cxnSpLocks/>
          </p:cNvCxnSpPr>
          <p:nvPr/>
        </p:nvCxnSpPr>
        <p:spPr>
          <a:xfrm>
            <a:off x="4652958" y="3135582"/>
            <a:ext cx="0" cy="520867"/>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E61BCF0-EF6B-451D-DB8A-7F6BDE78EEE9}"/>
              </a:ext>
            </a:extLst>
          </p:cNvPr>
          <p:cNvCxnSpPr>
            <a:cxnSpLocks/>
          </p:cNvCxnSpPr>
          <p:nvPr/>
        </p:nvCxnSpPr>
        <p:spPr>
          <a:xfrm>
            <a:off x="1538895" y="3168384"/>
            <a:ext cx="3114063" cy="0"/>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130" name="Group 3">
            <a:extLst>
              <a:ext uri="{FF2B5EF4-FFF2-40B4-BE49-F238E27FC236}">
                <a16:creationId xmlns:a16="http://schemas.microsoft.com/office/drawing/2014/main" id="{A5B2AA82-3045-A1C9-77B0-B376C401C25D}"/>
              </a:ext>
            </a:extLst>
          </p:cNvPr>
          <p:cNvGrpSpPr/>
          <p:nvPr/>
        </p:nvGrpSpPr>
        <p:grpSpPr>
          <a:xfrm rot="5400000">
            <a:off x="2670253" y="2831190"/>
            <a:ext cx="675754" cy="163567"/>
            <a:chOff x="0" y="11430"/>
            <a:chExt cx="2004282" cy="485140"/>
          </a:xfrm>
          <a:solidFill>
            <a:schemeClr val="accent1">
              <a:lumMod val="60000"/>
              <a:lumOff val="40000"/>
            </a:schemeClr>
          </a:solidFill>
        </p:grpSpPr>
        <p:sp>
          <p:nvSpPr>
            <p:cNvPr id="131" name="Freeform 4">
              <a:extLst>
                <a:ext uri="{FF2B5EF4-FFF2-40B4-BE49-F238E27FC236}">
                  <a16:creationId xmlns:a16="http://schemas.microsoft.com/office/drawing/2014/main" id="{E2CC24A7-5462-FF2D-024C-35C01F640251}"/>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132" name="Freeform 5">
              <a:extLst>
                <a:ext uri="{FF2B5EF4-FFF2-40B4-BE49-F238E27FC236}">
                  <a16:creationId xmlns:a16="http://schemas.microsoft.com/office/drawing/2014/main" id="{989EBC04-5DB2-97B7-3CC9-D048181E0830}"/>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cxnSp>
        <p:nvCxnSpPr>
          <p:cNvPr id="92" name="Straight Connector 91">
            <a:extLst>
              <a:ext uri="{FF2B5EF4-FFF2-40B4-BE49-F238E27FC236}">
                <a16:creationId xmlns:a16="http://schemas.microsoft.com/office/drawing/2014/main" id="{62161482-1330-2E0A-93D1-24ADE732029C}"/>
              </a:ext>
            </a:extLst>
          </p:cNvPr>
          <p:cNvCxnSpPr>
            <a:cxnSpLocks/>
          </p:cNvCxnSpPr>
          <p:nvPr/>
        </p:nvCxnSpPr>
        <p:spPr>
          <a:xfrm>
            <a:off x="1012266" y="1991536"/>
            <a:ext cx="554337" cy="0"/>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72" name="TextBox 72">
            <a:extLst>
              <a:ext uri="{FF2B5EF4-FFF2-40B4-BE49-F238E27FC236}">
                <a16:creationId xmlns:a16="http://schemas.microsoft.com/office/drawing/2014/main" id="{64010FCD-373D-FD97-F3B6-F0DBF77B4CA4}"/>
              </a:ext>
            </a:extLst>
          </p:cNvPr>
          <p:cNvSpPr txBox="1"/>
          <p:nvPr/>
        </p:nvSpPr>
        <p:spPr>
          <a:xfrm>
            <a:off x="4163775" y="5246703"/>
            <a:ext cx="1332478" cy="666849"/>
          </a:xfrm>
          <a:prstGeom prst="rect">
            <a:avLst/>
          </a:prstGeom>
        </p:spPr>
        <p:txBody>
          <a:bodyPr lIns="0" tIns="0" rIns="0" bIns="0" rtlCol="0" anchor="t">
            <a:spAutoFit/>
          </a:bodyPr>
          <a:lstStyle/>
          <a:p>
            <a:pPr algn="ctr">
              <a:lnSpc>
                <a:spcPts val="1333"/>
              </a:lnSpc>
            </a:pPr>
            <a:r>
              <a:rPr lang="en-US" sz="1200" spc="34">
                <a:solidFill>
                  <a:srgbClr val="191919"/>
                </a:solidFill>
              </a:rPr>
              <a:t>Public Release of Preliminary Plan and Proposed SMA</a:t>
            </a:r>
          </a:p>
          <a:p>
            <a:pPr algn="ctr">
              <a:lnSpc>
                <a:spcPts val="1333"/>
              </a:lnSpc>
            </a:pPr>
            <a:r>
              <a:rPr lang="en-US" sz="1200" b="1" i="1" spc="34">
                <a:solidFill>
                  <a:srgbClr val="191919"/>
                </a:solidFill>
              </a:rPr>
              <a:t>April 2025</a:t>
            </a:r>
          </a:p>
        </p:txBody>
      </p:sp>
      <p:sp>
        <p:nvSpPr>
          <p:cNvPr id="75" name="TextBox 75">
            <a:extLst>
              <a:ext uri="{FF2B5EF4-FFF2-40B4-BE49-F238E27FC236}">
                <a16:creationId xmlns:a16="http://schemas.microsoft.com/office/drawing/2014/main" id="{1B5647B9-0755-163E-3D98-D38EC55DD325}"/>
              </a:ext>
            </a:extLst>
          </p:cNvPr>
          <p:cNvSpPr txBox="1"/>
          <p:nvPr/>
        </p:nvSpPr>
        <p:spPr>
          <a:xfrm>
            <a:off x="385501" y="2168476"/>
            <a:ext cx="1243050" cy="500137"/>
          </a:xfrm>
          <a:prstGeom prst="rect">
            <a:avLst/>
          </a:prstGeom>
        </p:spPr>
        <p:txBody>
          <a:bodyPr wrap="square" lIns="0" tIns="0" rIns="0" bIns="0" rtlCol="0" anchor="t">
            <a:spAutoFit/>
          </a:bodyPr>
          <a:lstStyle/>
          <a:p>
            <a:pPr algn="ctr">
              <a:lnSpc>
                <a:spcPts val="1333"/>
              </a:lnSpc>
            </a:pPr>
            <a:r>
              <a:rPr lang="en-US" sz="1200" spc="34">
                <a:solidFill>
                  <a:srgbClr val="191919"/>
                </a:solidFill>
              </a:rPr>
              <a:t>Planning Board </a:t>
            </a:r>
            <a:r>
              <a:rPr lang="en-US" sz="1200" b="1" spc="34">
                <a:solidFill>
                  <a:srgbClr val="191919"/>
                </a:solidFill>
              </a:rPr>
              <a:t>REMAND</a:t>
            </a:r>
          </a:p>
          <a:p>
            <a:pPr algn="ctr">
              <a:lnSpc>
                <a:spcPts val="1333"/>
              </a:lnSpc>
            </a:pPr>
            <a:r>
              <a:rPr lang="en-US" sz="1200" b="1" i="1" spc="34">
                <a:solidFill>
                  <a:srgbClr val="191919"/>
                </a:solidFill>
              </a:rPr>
              <a:t>Jan. 2025</a:t>
            </a:r>
          </a:p>
        </p:txBody>
      </p:sp>
      <p:sp>
        <p:nvSpPr>
          <p:cNvPr id="76" name="TextBox 76">
            <a:extLst>
              <a:ext uri="{FF2B5EF4-FFF2-40B4-BE49-F238E27FC236}">
                <a16:creationId xmlns:a16="http://schemas.microsoft.com/office/drawing/2014/main" id="{2B2C32AD-34AD-7E69-EBD1-2C7FC8049F02}"/>
              </a:ext>
            </a:extLst>
          </p:cNvPr>
          <p:cNvSpPr txBox="1"/>
          <p:nvPr/>
        </p:nvSpPr>
        <p:spPr>
          <a:xfrm>
            <a:off x="6364577" y="2250025"/>
            <a:ext cx="2254252" cy="261610"/>
          </a:xfrm>
          <a:prstGeom prst="rect">
            <a:avLst/>
          </a:prstGeom>
        </p:spPr>
        <p:txBody>
          <a:bodyPr wrap="square" lIns="0" tIns="0" rIns="0" bIns="0" rtlCol="0" anchor="t">
            <a:spAutoFit/>
          </a:bodyPr>
          <a:lstStyle/>
          <a:p>
            <a:pPr>
              <a:lnSpc>
                <a:spcPts val="1980"/>
              </a:lnSpc>
            </a:pPr>
            <a:r>
              <a:rPr lang="en-US" b="1" spc="38">
                <a:solidFill>
                  <a:srgbClr val="191919"/>
                </a:solidFill>
                <a:latin typeface="Segoe UI Semibold" panose="020B0702040204020203" pitchFamily="34" charset="0"/>
                <a:cs typeface="Segoe UI Semibold" panose="020B0702040204020203" pitchFamily="34" charset="0"/>
              </a:rPr>
              <a:t>Legislative Process</a:t>
            </a:r>
          </a:p>
        </p:txBody>
      </p:sp>
      <p:grpSp>
        <p:nvGrpSpPr>
          <p:cNvPr id="107" name="Group 106">
            <a:extLst>
              <a:ext uri="{FF2B5EF4-FFF2-40B4-BE49-F238E27FC236}">
                <a16:creationId xmlns:a16="http://schemas.microsoft.com/office/drawing/2014/main" id="{8B7A7C65-2C98-C40E-0E02-67F8FE851397}"/>
              </a:ext>
            </a:extLst>
          </p:cNvPr>
          <p:cNvGrpSpPr/>
          <p:nvPr/>
        </p:nvGrpSpPr>
        <p:grpSpPr>
          <a:xfrm flipH="1">
            <a:off x="8574638" y="2381985"/>
            <a:ext cx="1013377" cy="820235"/>
            <a:chOff x="1317668" y="2139503"/>
            <a:chExt cx="3870775" cy="337883"/>
          </a:xfrm>
        </p:grpSpPr>
        <p:cxnSp>
          <p:nvCxnSpPr>
            <p:cNvPr id="108" name="Straight Connector 107">
              <a:extLst>
                <a:ext uri="{FF2B5EF4-FFF2-40B4-BE49-F238E27FC236}">
                  <a16:creationId xmlns:a16="http://schemas.microsoft.com/office/drawing/2014/main" id="{9A9321A3-FFB5-60EC-1A5C-7A3BDBC093D0}"/>
                </a:ext>
              </a:extLst>
            </p:cNvPr>
            <p:cNvCxnSpPr>
              <a:cxnSpLocks/>
            </p:cNvCxnSpPr>
            <p:nvPr/>
          </p:nvCxnSpPr>
          <p:spPr>
            <a:xfrm flipH="1">
              <a:off x="1317668" y="2139503"/>
              <a:ext cx="0" cy="337883"/>
            </a:xfrm>
            <a:prstGeom prst="line">
              <a:avLst/>
            </a:prstGeom>
            <a:ln w="952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133B703-91A1-06FD-59A6-630AA3BDD904}"/>
                </a:ext>
              </a:extLst>
            </p:cNvPr>
            <p:cNvCxnSpPr>
              <a:cxnSpLocks/>
            </p:cNvCxnSpPr>
            <p:nvPr/>
          </p:nvCxnSpPr>
          <p:spPr>
            <a:xfrm flipH="1">
              <a:off x="1317668" y="2139503"/>
              <a:ext cx="3870775" cy="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12" name="Straight Connector 111">
            <a:extLst>
              <a:ext uri="{FF2B5EF4-FFF2-40B4-BE49-F238E27FC236}">
                <a16:creationId xmlns:a16="http://schemas.microsoft.com/office/drawing/2014/main" id="{534CC848-B334-B50C-D350-B37FF8D5C412}"/>
              </a:ext>
            </a:extLst>
          </p:cNvPr>
          <p:cNvCxnSpPr>
            <a:cxnSpLocks/>
          </p:cNvCxnSpPr>
          <p:nvPr/>
        </p:nvCxnSpPr>
        <p:spPr>
          <a:xfrm>
            <a:off x="2821275" y="4338798"/>
            <a:ext cx="1303301" cy="0"/>
          </a:xfrm>
          <a:prstGeom prst="line">
            <a:avLst/>
          </a:prstGeom>
          <a:ln w="952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3CC0081-C35F-4F50-8DAB-1A8E6DE17279}"/>
              </a:ext>
            </a:extLst>
          </p:cNvPr>
          <p:cNvCxnSpPr>
            <a:cxnSpLocks/>
          </p:cNvCxnSpPr>
          <p:nvPr/>
        </p:nvCxnSpPr>
        <p:spPr>
          <a:xfrm>
            <a:off x="1566603" y="1962758"/>
            <a:ext cx="0" cy="1203721"/>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nvGrpSpPr>
          <p:cNvPr id="115" name="Group 15">
            <a:extLst>
              <a:ext uri="{FF2B5EF4-FFF2-40B4-BE49-F238E27FC236}">
                <a16:creationId xmlns:a16="http://schemas.microsoft.com/office/drawing/2014/main" id="{8D0A108E-F571-50F5-4702-88256E08448D}"/>
              </a:ext>
            </a:extLst>
          </p:cNvPr>
          <p:cNvGrpSpPr/>
          <p:nvPr/>
        </p:nvGrpSpPr>
        <p:grpSpPr>
          <a:xfrm>
            <a:off x="2210739" y="2165930"/>
            <a:ext cx="1595966" cy="676665"/>
            <a:chOff x="0" y="0"/>
            <a:chExt cx="1772828" cy="1171123"/>
          </a:xfrm>
          <a:solidFill>
            <a:schemeClr val="accent1">
              <a:lumMod val="60000"/>
              <a:lumOff val="40000"/>
            </a:schemeClr>
          </a:solidFill>
        </p:grpSpPr>
        <p:sp>
          <p:nvSpPr>
            <p:cNvPr id="116" name="Freeform 16">
              <a:extLst>
                <a:ext uri="{FF2B5EF4-FFF2-40B4-BE49-F238E27FC236}">
                  <a16:creationId xmlns:a16="http://schemas.microsoft.com/office/drawing/2014/main" id="{190636C4-D6A0-D168-4073-9461C5C39570}"/>
                </a:ext>
              </a:extLst>
            </p:cNvPr>
            <p:cNvSpPr/>
            <p:nvPr/>
          </p:nvSpPr>
          <p:spPr>
            <a:xfrm>
              <a:off x="0" y="0"/>
              <a:ext cx="1772828" cy="1171123"/>
            </a:xfrm>
            <a:custGeom>
              <a:avLst/>
              <a:gdLst/>
              <a:ahLst/>
              <a:cxnLst/>
              <a:rect l="l" t="t" r="r" b="b"/>
              <a:pathLst>
                <a:path w="1772828" h="1171123">
                  <a:moveTo>
                    <a:pt x="1648368" y="1171123"/>
                  </a:moveTo>
                  <a:lnTo>
                    <a:pt x="124460" y="1171123"/>
                  </a:lnTo>
                  <a:cubicBezTo>
                    <a:pt x="55880" y="1171123"/>
                    <a:pt x="0" y="1115243"/>
                    <a:pt x="0" y="1046663"/>
                  </a:cubicBezTo>
                  <a:lnTo>
                    <a:pt x="0" y="124460"/>
                  </a:lnTo>
                  <a:cubicBezTo>
                    <a:pt x="0" y="55880"/>
                    <a:pt x="55880" y="0"/>
                    <a:pt x="124460" y="0"/>
                  </a:cubicBezTo>
                  <a:lnTo>
                    <a:pt x="1648368" y="0"/>
                  </a:lnTo>
                  <a:cubicBezTo>
                    <a:pt x="1716948" y="0"/>
                    <a:pt x="1772828" y="55880"/>
                    <a:pt x="1772828" y="124460"/>
                  </a:cubicBezTo>
                  <a:lnTo>
                    <a:pt x="1772828" y="1046663"/>
                  </a:lnTo>
                  <a:cubicBezTo>
                    <a:pt x="1772828" y="1115243"/>
                    <a:pt x="1716948" y="1171123"/>
                    <a:pt x="1648368" y="1171123"/>
                  </a:cubicBezTo>
                  <a:close/>
                </a:path>
              </a:pathLst>
            </a:custGeom>
            <a:grpFill/>
            <a:ln>
              <a:noFill/>
            </a:ln>
          </p:spPr>
          <p:txBody>
            <a:bodyPr/>
            <a:lstStyle/>
            <a:p>
              <a:endParaRPr lang="en-US"/>
            </a:p>
          </p:txBody>
        </p:sp>
      </p:grpSp>
      <p:grpSp>
        <p:nvGrpSpPr>
          <p:cNvPr id="126" name="Group 3">
            <a:extLst>
              <a:ext uri="{FF2B5EF4-FFF2-40B4-BE49-F238E27FC236}">
                <a16:creationId xmlns:a16="http://schemas.microsoft.com/office/drawing/2014/main" id="{01D2F3B2-8A06-3E75-EE61-3D82244A7854}"/>
              </a:ext>
            </a:extLst>
          </p:cNvPr>
          <p:cNvGrpSpPr/>
          <p:nvPr/>
        </p:nvGrpSpPr>
        <p:grpSpPr>
          <a:xfrm rot="5400000">
            <a:off x="675031" y="1643992"/>
            <a:ext cx="675754" cy="163567"/>
            <a:chOff x="0" y="11430"/>
            <a:chExt cx="2004282" cy="485140"/>
          </a:xfrm>
          <a:solidFill>
            <a:schemeClr val="accent1">
              <a:lumMod val="40000"/>
              <a:lumOff val="60000"/>
            </a:schemeClr>
          </a:solidFill>
        </p:grpSpPr>
        <p:sp>
          <p:nvSpPr>
            <p:cNvPr id="127" name="Freeform 4">
              <a:extLst>
                <a:ext uri="{FF2B5EF4-FFF2-40B4-BE49-F238E27FC236}">
                  <a16:creationId xmlns:a16="http://schemas.microsoft.com/office/drawing/2014/main" id="{FBCF7388-F39E-0595-DD13-F56A7C5DC43A}"/>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128" name="Freeform 5">
              <a:extLst>
                <a:ext uri="{FF2B5EF4-FFF2-40B4-BE49-F238E27FC236}">
                  <a16:creationId xmlns:a16="http://schemas.microsoft.com/office/drawing/2014/main" id="{CD356405-FDA9-A3E1-E9A6-EDE7857A5694}"/>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grpSp>
        <p:nvGrpSpPr>
          <p:cNvPr id="23" name="Group 23">
            <a:extLst>
              <a:ext uri="{FF2B5EF4-FFF2-40B4-BE49-F238E27FC236}">
                <a16:creationId xmlns:a16="http://schemas.microsoft.com/office/drawing/2014/main" id="{7C64BF3E-6C12-BA53-16D7-5D630E57D9FA}"/>
              </a:ext>
            </a:extLst>
          </p:cNvPr>
          <p:cNvGrpSpPr/>
          <p:nvPr/>
        </p:nvGrpSpPr>
        <p:grpSpPr>
          <a:xfrm>
            <a:off x="275823" y="1045099"/>
            <a:ext cx="1454110" cy="676665"/>
            <a:chOff x="0" y="0"/>
            <a:chExt cx="2516667" cy="1171123"/>
          </a:xfrm>
          <a:solidFill>
            <a:schemeClr val="accent1">
              <a:lumMod val="40000"/>
              <a:lumOff val="60000"/>
            </a:schemeClr>
          </a:solidFill>
        </p:grpSpPr>
        <p:sp>
          <p:nvSpPr>
            <p:cNvPr id="24" name="Freeform 24">
              <a:extLst>
                <a:ext uri="{FF2B5EF4-FFF2-40B4-BE49-F238E27FC236}">
                  <a16:creationId xmlns:a16="http://schemas.microsoft.com/office/drawing/2014/main" id="{DAB24508-36B7-208E-4E99-9EC26F8CA198}"/>
                </a:ext>
              </a:extLst>
            </p:cNvPr>
            <p:cNvSpPr/>
            <p:nvPr/>
          </p:nvSpPr>
          <p:spPr>
            <a:xfrm>
              <a:off x="0" y="0"/>
              <a:ext cx="2516667" cy="1171123"/>
            </a:xfrm>
            <a:custGeom>
              <a:avLst/>
              <a:gdLst/>
              <a:ahLst/>
              <a:cxnLst/>
              <a:rect l="l" t="t" r="r" b="b"/>
              <a:pathLst>
                <a:path w="2516667" h="1171123">
                  <a:moveTo>
                    <a:pt x="2392207" y="1171123"/>
                  </a:moveTo>
                  <a:lnTo>
                    <a:pt x="124460" y="1171123"/>
                  </a:lnTo>
                  <a:cubicBezTo>
                    <a:pt x="55880" y="1171123"/>
                    <a:pt x="0" y="1115243"/>
                    <a:pt x="0" y="1046663"/>
                  </a:cubicBezTo>
                  <a:lnTo>
                    <a:pt x="0" y="124460"/>
                  </a:lnTo>
                  <a:cubicBezTo>
                    <a:pt x="0" y="55880"/>
                    <a:pt x="55880" y="0"/>
                    <a:pt x="124460" y="0"/>
                  </a:cubicBezTo>
                  <a:lnTo>
                    <a:pt x="2392207" y="0"/>
                  </a:lnTo>
                  <a:cubicBezTo>
                    <a:pt x="2460787" y="0"/>
                    <a:pt x="2516667" y="55880"/>
                    <a:pt x="2516667" y="124460"/>
                  </a:cubicBezTo>
                  <a:lnTo>
                    <a:pt x="2516667" y="1046663"/>
                  </a:lnTo>
                  <a:cubicBezTo>
                    <a:pt x="2516667" y="1115243"/>
                    <a:pt x="2460787" y="1171123"/>
                    <a:pt x="2392207" y="1171123"/>
                  </a:cubicBezTo>
                  <a:close/>
                </a:path>
              </a:pathLst>
            </a:custGeom>
            <a:grpFill/>
            <a:ln>
              <a:noFill/>
            </a:ln>
          </p:spPr>
          <p:txBody>
            <a:bodyPr/>
            <a:lstStyle/>
            <a:p>
              <a:endParaRPr lang="en-US"/>
            </a:p>
          </p:txBody>
        </p:sp>
      </p:grpSp>
      <p:sp>
        <p:nvSpPr>
          <p:cNvPr id="58" name="TextBox 58">
            <a:extLst>
              <a:ext uri="{FF2B5EF4-FFF2-40B4-BE49-F238E27FC236}">
                <a16:creationId xmlns:a16="http://schemas.microsoft.com/office/drawing/2014/main" id="{F98FC02C-9C8F-E111-7C26-94BABA4F3DE0}"/>
              </a:ext>
            </a:extLst>
          </p:cNvPr>
          <p:cNvSpPr txBox="1"/>
          <p:nvPr/>
        </p:nvSpPr>
        <p:spPr>
          <a:xfrm>
            <a:off x="304837" y="1136143"/>
            <a:ext cx="1397389" cy="502958"/>
          </a:xfrm>
          <a:prstGeom prst="rect">
            <a:avLst/>
          </a:prstGeom>
        </p:spPr>
        <p:txBody>
          <a:bodyPr lIns="0" tIns="0" rIns="0" bIns="0" rtlCol="0" anchor="t">
            <a:spAutoFit/>
          </a:bodyPr>
          <a:lstStyle/>
          <a:p>
            <a:pPr algn="ctr">
              <a:lnSpc>
                <a:spcPts val="2000"/>
              </a:lnSpc>
            </a:pPr>
            <a:r>
              <a:rPr lang="en-US" sz="1600" spc="193">
                <a:solidFill>
                  <a:srgbClr val="FFFFFF"/>
                </a:solidFill>
                <a:latin typeface="Aileron Regular Bold"/>
              </a:rPr>
              <a:t>WINTER </a:t>
            </a:r>
          </a:p>
          <a:p>
            <a:pPr algn="ctr">
              <a:lnSpc>
                <a:spcPts val="2000"/>
              </a:lnSpc>
            </a:pPr>
            <a:r>
              <a:rPr lang="en-US" sz="1600" spc="193">
                <a:solidFill>
                  <a:srgbClr val="FFFFFF"/>
                </a:solidFill>
                <a:latin typeface="Aileron Regular Bold"/>
              </a:rPr>
              <a:t>2025</a:t>
            </a:r>
          </a:p>
        </p:txBody>
      </p:sp>
      <p:sp>
        <p:nvSpPr>
          <p:cNvPr id="129" name="TextBox 70">
            <a:extLst>
              <a:ext uri="{FF2B5EF4-FFF2-40B4-BE49-F238E27FC236}">
                <a16:creationId xmlns:a16="http://schemas.microsoft.com/office/drawing/2014/main" id="{4946D153-F0BE-8673-FC47-92E8560D9506}"/>
              </a:ext>
            </a:extLst>
          </p:cNvPr>
          <p:cNvSpPr txBox="1"/>
          <p:nvPr/>
        </p:nvSpPr>
        <p:spPr>
          <a:xfrm>
            <a:off x="2359347" y="3332569"/>
            <a:ext cx="1289823" cy="500137"/>
          </a:xfrm>
          <a:prstGeom prst="rect">
            <a:avLst/>
          </a:prstGeom>
        </p:spPr>
        <p:txBody>
          <a:bodyPr wrap="square" lIns="0" tIns="0" rIns="0" bIns="0" rtlCol="0" anchor="t">
            <a:spAutoFit/>
          </a:bodyPr>
          <a:lstStyle/>
          <a:p>
            <a:pPr algn="ctr">
              <a:lnSpc>
                <a:spcPts val="1333"/>
              </a:lnSpc>
            </a:pPr>
            <a:r>
              <a:rPr lang="en-US" sz="1200" spc="34">
                <a:solidFill>
                  <a:srgbClr val="191919"/>
                </a:solidFill>
              </a:rPr>
              <a:t>Plan Refinement</a:t>
            </a:r>
          </a:p>
          <a:p>
            <a:pPr algn="ctr">
              <a:lnSpc>
                <a:spcPts val="1333"/>
              </a:lnSpc>
            </a:pPr>
            <a:r>
              <a:rPr lang="en-US" sz="1200" b="1" i="1" spc="34">
                <a:solidFill>
                  <a:srgbClr val="191919"/>
                </a:solidFill>
              </a:rPr>
              <a:t>Jan. 2025-</a:t>
            </a:r>
          </a:p>
          <a:p>
            <a:pPr algn="ctr">
              <a:lnSpc>
                <a:spcPts val="1333"/>
              </a:lnSpc>
            </a:pPr>
            <a:r>
              <a:rPr lang="en-US" sz="1200" b="1" i="1" spc="34">
                <a:solidFill>
                  <a:srgbClr val="191919"/>
                </a:solidFill>
              </a:rPr>
              <a:t>April 2025</a:t>
            </a:r>
          </a:p>
        </p:txBody>
      </p:sp>
      <p:cxnSp>
        <p:nvCxnSpPr>
          <p:cNvPr id="149" name="Straight Connector 148">
            <a:extLst>
              <a:ext uri="{FF2B5EF4-FFF2-40B4-BE49-F238E27FC236}">
                <a16:creationId xmlns:a16="http://schemas.microsoft.com/office/drawing/2014/main" id="{889E2019-AA6A-2E73-5A3F-99B387763E95}"/>
              </a:ext>
            </a:extLst>
          </p:cNvPr>
          <p:cNvCxnSpPr>
            <a:cxnSpLocks/>
          </p:cNvCxnSpPr>
          <p:nvPr/>
        </p:nvCxnSpPr>
        <p:spPr>
          <a:xfrm>
            <a:off x="4626241" y="3655441"/>
            <a:ext cx="2979536" cy="0"/>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147" name="TextBox 58">
            <a:extLst>
              <a:ext uri="{FF2B5EF4-FFF2-40B4-BE49-F238E27FC236}">
                <a16:creationId xmlns:a16="http://schemas.microsoft.com/office/drawing/2014/main" id="{97D48511-BB0A-32B2-BD43-081EEF84E32B}"/>
              </a:ext>
            </a:extLst>
          </p:cNvPr>
          <p:cNvSpPr txBox="1"/>
          <p:nvPr/>
        </p:nvSpPr>
        <p:spPr>
          <a:xfrm>
            <a:off x="2333148" y="2263322"/>
            <a:ext cx="1407709" cy="502958"/>
          </a:xfrm>
          <a:prstGeom prst="rect">
            <a:avLst/>
          </a:prstGeom>
        </p:spPr>
        <p:txBody>
          <a:bodyPr wrap="square" lIns="0" tIns="0" rIns="0" bIns="0" rtlCol="0" anchor="t">
            <a:spAutoFit/>
          </a:bodyPr>
          <a:lstStyle/>
          <a:p>
            <a:pPr algn="ctr">
              <a:lnSpc>
                <a:spcPts val="2000"/>
              </a:lnSpc>
            </a:pPr>
            <a:r>
              <a:rPr lang="en-US" sz="1600" spc="193">
                <a:solidFill>
                  <a:srgbClr val="FFFFFF"/>
                </a:solidFill>
                <a:latin typeface="Aileron Regular Bold"/>
              </a:rPr>
              <a:t>January-</a:t>
            </a:r>
          </a:p>
          <a:p>
            <a:pPr algn="ctr">
              <a:lnSpc>
                <a:spcPts val="2000"/>
              </a:lnSpc>
            </a:pPr>
            <a:r>
              <a:rPr lang="en-US" sz="1600" spc="193">
                <a:solidFill>
                  <a:srgbClr val="FFFFFF"/>
                </a:solidFill>
                <a:latin typeface="Aileron Regular Bold"/>
              </a:rPr>
              <a:t>April 2025</a:t>
            </a:r>
          </a:p>
        </p:txBody>
      </p:sp>
      <p:grpSp>
        <p:nvGrpSpPr>
          <p:cNvPr id="35" name="Group 35">
            <a:extLst>
              <a:ext uri="{FF2B5EF4-FFF2-40B4-BE49-F238E27FC236}">
                <a16:creationId xmlns:a16="http://schemas.microsoft.com/office/drawing/2014/main" id="{27675635-54AF-17DC-7628-2815DB38181A}"/>
              </a:ext>
            </a:extLst>
          </p:cNvPr>
          <p:cNvGrpSpPr/>
          <p:nvPr/>
        </p:nvGrpSpPr>
        <p:grpSpPr>
          <a:xfrm rot="-5400000">
            <a:off x="4506748" y="3854364"/>
            <a:ext cx="675754" cy="163567"/>
            <a:chOff x="0" y="11430"/>
            <a:chExt cx="2004282" cy="485140"/>
          </a:xfrm>
          <a:solidFill>
            <a:schemeClr val="accent1"/>
          </a:solidFill>
        </p:grpSpPr>
        <p:sp>
          <p:nvSpPr>
            <p:cNvPr id="36" name="Freeform 36">
              <a:extLst>
                <a:ext uri="{FF2B5EF4-FFF2-40B4-BE49-F238E27FC236}">
                  <a16:creationId xmlns:a16="http://schemas.microsoft.com/office/drawing/2014/main" id="{6C23B639-43BB-3950-452C-44356F4C360F}"/>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37" name="Freeform 37">
              <a:extLst>
                <a:ext uri="{FF2B5EF4-FFF2-40B4-BE49-F238E27FC236}">
                  <a16:creationId xmlns:a16="http://schemas.microsoft.com/office/drawing/2014/main" id="{7C8AE4C8-02F0-AF2F-CCED-69F82FC2A161}"/>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grpSp>
        <p:nvGrpSpPr>
          <p:cNvPr id="38" name="Group 38">
            <a:extLst>
              <a:ext uri="{FF2B5EF4-FFF2-40B4-BE49-F238E27FC236}">
                <a16:creationId xmlns:a16="http://schemas.microsoft.com/office/drawing/2014/main" id="{B944B7B5-F1E4-D679-5C00-AAC1739FE91D}"/>
              </a:ext>
            </a:extLst>
          </p:cNvPr>
          <p:cNvGrpSpPr/>
          <p:nvPr/>
        </p:nvGrpSpPr>
        <p:grpSpPr>
          <a:xfrm>
            <a:off x="4207727" y="4066474"/>
            <a:ext cx="2093191" cy="676665"/>
            <a:chOff x="0" y="0"/>
            <a:chExt cx="2083851" cy="1171123"/>
          </a:xfrm>
          <a:solidFill>
            <a:schemeClr val="accent1"/>
          </a:solidFill>
        </p:grpSpPr>
        <p:sp>
          <p:nvSpPr>
            <p:cNvPr id="39" name="Freeform 39">
              <a:extLst>
                <a:ext uri="{FF2B5EF4-FFF2-40B4-BE49-F238E27FC236}">
                  <a16:creationId xmlns:a16="http://schemas.microsoft.com/office/drawing/2014/main" id="{B5D429C9-3F15-BF20-FD18-B85364278B44}"/>
                </a:ext>
              </a:extLst>
            </p:cNvPr>
            <p:cNvSpPr/>
            <p:nvPr/>
          </p:nvSpPr>
          <p:spPr>
            <a:xfrm>
              <a:off x="0" y="0"/>
              <a:ext cx="2083851" cy="1171123"/>
            </a:xfrm>
            <a:custGeom>
              <a:avLst/>
              <a:gdLst/>
              <a:ahLst/>
              <a:cxnLst/>
              <a:rect l="l" t="t" r="r" b="b"/>
              <a:pathLst>
                <a:path w="2083851" h="1171123">
                  <a:moveTo>
                    <a:pt x="1959390" y="1171123"/>
                  </a:moveTo>
                  <a:lnTo>
                    <a:pt x="124460" y="1171123"/>
                  </a:lnTo>
                  <a:cubicBezTo>
                    <a:pt x="55880" y="1171123"/>
                    <a:pt x="0" y="1115243"/>
                    <a:pt x="0" y="1046663"/>
                  </a:cubicBezTo>
                  <a:lnTo>
                    <a:pt x="0" y="124460"/>
                  </a:lnTo>
                  <a:cubicBezTo>
                    <a:pt x="0" y="55880"/>
                    <a:pt x="55880" y="0"/>
                    <a:pt x="124460" y="0"/>
                  </a:cubicBezTo>
                  <a:lnTo>
                    <a:pt x="1959390" y="0"/>
                  </a:lnTo>
                  <a:cubicBezTo>
                    <a:pt x="2027971" y="0"/>
                    <a:pt x="2083851" y="55880"/>
                    <a:pt x="2083851" y="124460"/>
                  </a:cubicBezTo>
                  <a:lnTo>
                    <a:pt x="2083851" y="1046663"/>
                  </a:lnTo>
                  <a:cubicBezTo>
                    <a:pt x="2083851" y="1115243"/>
                    <a:pt x="2027971" y="1171123"/>
                    <a:pt x="1959390" y="1171123"/>
                  </a:cubicBezTo>
                  <a:close/>
                </a:path>
              </a:pathLst>
            </a:custGeom>
            <a:grpFill/>
          </p:spPr>
          <p:txBody>
            <a:bodyPr/>
            <a:lstStyle/>
            <a:p>
              <a:endParaRPr lang="en-US"/>
            </a:p>
          </p:txBody>
        </p:sp>
      </p:grpSp>
      <p:grpSp>
        <p:nvGrpSpPr>
          <p:cNvPr id="40" name="Group 40">
            <a:extLst>
              <a:ext uri="{FF2B5EF4-FFF2-40B4-BE49-F238E27FC236}">
                <a16:creationId xmlns:a16="http://schemas.microsoft.com/office/drawing/2014/main" id="{DC924D12-C265-5F97-BBB4-B63D1196D868}"/>
              </a:ext>
            </a:extLst>
          </p:cNvPr>
          <p:cNvGrpSpPr/>
          <p:nvPr/>
        </p:nvGrpSpPr>
        <p:grpSpPr>
          <a:xfrm rot="-5400000">
            <a:off x="5693975" y="3847172"/>
            <a:ext cx="675754" cy="163567"/>
            <a:chOff x="0" y="11430"/>
            <a:chExt cx="2004282" cy="485140"/>
          </a:xfrm>
          <a:solidFill>
            <a:schemeClr val="accent1"/>
          </a:solidFill>
        </p:grpSpPr>
        <p:sp>
          <p:nvSpPr>
            <p:cNvPr id="41" name="Freeform 41">
              <a:extLst>
                <a:ext uri="{FF2B5EF4-FFF2-40B4-BE49-F238E27FC236}">
                  <a16:creationId xmlns:a16="http://schemas.microsoft.com/office/drawing/2014/main" id="{DFF34D00-1C9A-AD78-0A84-3E88C64B38AB}"/>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42" name="Freeform 42">
              <a:extLst>
                <a:ext uri="{FF2B5EF4-FFF2-40B4-BE49-F238E27FC236}">
                  <a16:creationId xmlns:a16="http://schemas.microsoft.com/office/drawing/2014/main" id="{DFA680D5-74DB-213E-025F-315152C8D4B9}"/>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grpSp>
        <p:nvGrpSpPr>
          <p:cNvPr id="46" name="Group 46">
            <a:extLst>
              <a:ext uri="{FF2B5EF4-FFF2-40B4-BE49-F238E27FC236}">
                <a16:creationId xmlns:a16="http://schemas.microsoft.com/office/drawing/2014/main" id="{7AD0A585-3D4F-6DA0-A985-3FC18F9D64E0}"/>
              </a:ext>
            </a:extLst>
          </p:cNvPr>
          <p:cNvGrpSpPr/>
          <p:nvPr/>
        </p:nvGrpSpPr>
        <p:grpSpPr>
          <a:xfrm rot="-5400000">
            <a:off x="6705276" y="3847950"/>
            <a:ext cx="675754" cy="163567"/>
            <a:chOff x="0" y="11430"/>
            <a:chExt cx="2004282" cy="485140"/>
          </a:xfrm>
          <a:solidFill>
            <a:schemeClr val="accent1"/>
          </a:solidFill>
        </p:grpSpPr>
        <p:sp>
          <p:nvSpPr>
            <p:cNvPr id="47" name="Freeform 47">
              <a:extLst>
                <a:ext uri="{FF2B5EF4-FFF2-40B4-BE49-F238E27FC236}">
                  <a16:creationId xmlns:a16="http://schemas.microsoft.com/office/drawing/2014/main" id="{7C6DEE2E-3F51-1DEE-3973-B52F81A3AA08}"/>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48" name="Freeform 48">
              <a:extLst>
                <a:ext uri="{FF2B5EF4-FFF2-40B4-BE49-F238E27FC236}">
                  <a16:creationId xmlns:a16="http://schemas.microsoft.com/office/drawing/2014/main" id="{FAA0DA03-06B9-E780-72DE-0248BE29EE1A}"/>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grpSp>
        <p:nvGrpSpPr>
          <p:cNvPr id="54" name="Group 54">
            <a:extLst>
              <a:ext uri="{FF2B5EF4-FFF2-40B4-BE49-F238E27FC236}">
                <a16:creationId xmlns:a16="http://schemas.microsoft.com/office/drawing/2014/main" id="{1CCBB1DF-183E-55C5-9F4D-13364576568F}"/>
              </a:ext>
            </a:extLst>
          </p:cNvPr>
          <p:cNvGrpSpPr/>
          <p:nvPr/>
        </p:nvGrpSpPr>
        <p:grpSpPr>
          <a:xfrm>
            <a:off x="6408678" y="4072534"/>
            <a:ext cx="1056919" cy="676665"/>
            <a:chOff x="0" y="0"/>
            <a:chExt cx="1829238" cy="1171123"/>
          </a:xfrm>
          <a:solidFill>
            <a:schemeClr val="accent1"/>
          </a:solidFill>
        </p:grpSpPr>
        <p:sp>
          <p:nvSpPr>
            <p:cNvPr id="55" name="Freeform 55">
              <a:extLst>
                <a:ext uri="{FF2B5EF4-FFF2-40B4-BE49-F238E27FC236}">
                  <a16:creationId xmlns:a16="http://schemas.microsoft.com/office/drawing/2014/main" id="{F38575FC-9D4A-A105-F772-2AB703DE29C6}"/>
                </a:ext>
              </a:extLst>
            </p:cNvPr>
            <p:cNvSpPr/>
            <p:nvPr/>
          </p:nvSpPr>
          <p:spPr>
            <a:xfrm>
              <a:off x="0" y="0"/>
              <a:ext cx="1829238" cy="1171123"/>
            </a:xfrm>
            <a:custGeom>
              <a:avLst/>
              <a:gdLst/>
              <a:ahLst/>
              <a:cxnLst/>
              <a:rect l="l" t="t" r="r" b="b"/>
              <a:pathLst>
                <a:path w="1829238" h="1171123">
                  <a:moveTo>
                    <a:pt x="1704778" y="1171123"/>
                  </a:moveTo>
                  <a:lnTo>
                    <a:pt x="124460" y="1171123"/>
                  </a:lnTo>
                  <a:cubicBezTo>
                    <a:pt x="55880" y="1171123"/>
                    <a:pt x="0" y="1115243"/>
                    <a:pt x="0" y="1046663"/>
                  </a:cubicBezTo>
                  <a:lnTo>
                    <a:pt x="0" y="124460"/>
                  </a:lnTo>
                  <a:cubicBezTo>
                    <a:pt x="0" y="55880"/>
                    <a:pt x="55880" y="0"/>
                    <a:pt x="124460" y="0"/>
                  </a:cubicBezTo>
                  <a:lnTo>
                    <a:pt x="1704778" y="0"/>
                  </a:lnTo>
                  <a:cubicBezTo>
                    <a:pt x="1773358" y="0"/>
                    <a:pt x="1829238" y="55880"/>
                    <a:pt x="1829238" y="124460"/>
                  </a:cubicBezTo>
                  <a:lnTo>
                    <a:pt x="1829238" y="1046663"/>
                  </a:lnTo>
                  <a:cubicBezTo>
                    <a:pt x="1829238" y="1115243"/>
                    <a:pt x="1773358" y="1171123"/>
                    <a:pt x="1704778" y="1171123"/>
                  </a:cubicBezTo>
                  <a:close/>
                </a:path>
              </a:pathLst>
            </a:custGeom>
            <a:grpFill/>
          </p:spPr>
          <p:txBody>
            <a:bodyPr/>
            <a:lstStyle/>
            <a:p>
              <a:endParaRPr lang="en-US"/>
            </a:p>
          </p:txBody>
        </p:sp>
      </p:grpSp>
      <p:sp>
        <p:nvSpPr>
          <p:cNvPr id="61" name="TextBox 61">
            <a:extLst>
              <a:ext uri="{FF2B5EF4-FFF2-40B4-BE49-F238E27FC236}">
                <a16:creationId xmlns:a16="http://schemas.microsoft.com/office/drawing/2014/main" id="{151EA7ED-9EE8-1E38-3AF2-8A0137699CA0}"/>
              </a:ext>
            </a:extLst>
          </p:cNvPr>
          <p:cNvSpPr txBox="1"/>
          <p:nvPr/>
        </p:nvSpPr>
        <p:spPr>
          <a:xfrm>
            <a:off x="4277029" y="4178284"/>
            <a:ext cx="1952354" cy="501356"/>
          </a:xfrm>
          <a:prstGeom prst="rect">
            <a:avLst/>
          </a:prstGeom>
        </p:spPr>
        <p:txBody>
          <a:bodyPr wrap="square" lIns="0" tIns="0" rIns="0" bIns="0" rtlCol="0" anchor="t">
            <a:spAutoFit/>
          </a:bodyPr>
          <a:lstStyle/>
          <a:p>
            <a:pPr algn="ctr">
              <a:lnSpc>
                <a:spcPts val="2000"/>
              </a:lnSpc>
            </a:pPr>
            <a:r>
              <a:rPr lang="en-US" sz="1600" spc="193">
                <a:solidFill>
                  <a:srgbClr val="FFFFFF"/>
                </a:solidFill>
                <a:latin typeface="Aileron Regular Bold"/>
              </a:rPr>
              <a:t>SPRING-SUMMER 2025</a:t>
            </a:r>
            <a:endParaRPr lang="en-US"/>
          </a:p>
        </p:txBody>
      </p:sp>
      <p:sp>
        <p:nvSpPr>
          <p:cNvPr id="63" name="TextBox 63">
            <a:extLst>
              <a:ext uri="{FF2B5EF4-FFF2-40B4-BE49-F238E27FC236}">
                <a16:creationId xmlns:a16="http://schemas.microsoft.com/office/drawing/2014/main" id="{E473C13F-28B8-D575-0AAB-B41C3D47CDEE}"/>
              </a:ext>
            </a:extLst>
          </p:cNvPr>
          <p:cNvSpPr txBox="1"/>
          <p:nvPr/>
        </p:nvSpPr>
        <p:spPr>
          <a:xfrm>
            <a:off x="6409443" y="4170030"/>
            <a:ext cx="1055530" cy="501356"/>
          </a:xfrm>
          <a:prstGeom prst="rect">
            <a:avLst/>
          </a:prstGeom>
        </p:spPr>
        <p:txBody>
          <a:bodyPr wrap="square" lIns="0" tIns="0" rIns="0" bIns="0" rtlCol="0" anchor="t">
            <a:spAutoFit/>
          </a:bodyPr>
          <a:lstStyle/>
          <a:p>
            <a:pPr algn="ctr">
              <a:lnSpc>
                <a:spcPts val="2000"/>
              </a:lnSpc>
            </a:pPr>
            <a:r>
              <a:rPr lang="en-US" sz="1600" spc="193">
                <a:solidFill>
                  <a:srgbClr val="FFFFFF"/>
                </a:solidFill>
                <a:latin typeface="Aileron Regular Bold"/>
              </a:rPr>
              <a:t>FALL</a:t>
            </a:r>
          </a:p>
          <a:p>
            <a:pPr algn="ctr">
              <a:lnSpc>
                <a:spcPts val="2000"/>
              </a:lnSpc>
            </a:pPr>
            <a:r>
              <a:rPr lang="en-US" sz="1600" spc="193">
                <a:solidFill>
                  <a:srgbClr val="FFFFFF"/>
                </a:solidFill>
                <a:latin typeface="Aileron Regular Bold"/>
              </a:rPr>
              <a:t>2025</a:t>
            </a:r>
            <a:endParaRPr lang="en-US"/>
          </a:p>
        </p:txBody>
      </p:sp>
      <p:sp>
        <p:nvSpPr>
          <p:cNvPr id="73" name="TextBox 73">
            <a:extLst>
              <a:ext uri="{FF2B5EF4-FFF2-40B4-BE49-F238E27FC236}">
                <a16:creationId xmlns:a16="http://schemas.microsoft.com/office/drawing/2014/main" id="{9DD34BFE-2663-6A0B-879D-1EA9D14C304D}"/>
              </a:ext>
            </a:extLst>
          </p:cNvPr>
          <p:cNvSpPr txBox="1"/>
          <p:nvPr/>
        </p:nvSpPr>
        <p:spPr>
          <a:xfrm>
            <a:off x="5527741" y="2993312"/>
            <a:ext cx="993811" cy="500137"/>
          </a:xfrm>
          <a:prstGeom prst="rect">
            <a:avLst/>
          </a:prstGeom>
        </p:spPr>
        <p:txBody>
          <a:bodyPr lIns="0" tIns="0" rIns="0" bIns="0" rtlCol="0" anchor="t">
            <a:spAutoFit/>
          </a:bodyPr>
          <a:lstStyle/>
          <a:p>
            <a:pPr algn="ctr">
              <a:lnSpc>
                <a:spcPts val="1333"/>
              </a:lnSpc>
            </a:pPr>
            <a:r>
              <a:rPr lang="en-US" sz="1200" spc="34">
                <a:solidFill>
                  <a:srgbClr val="191919"/>
                </a:solidFill>
              </a:rPr>
              <a:t>Joint Public Hearing</a:t>
            </a:r>
          </a:p>
          <a:p>
            <a:pPr algn="ctr">
              <a:lnSpc>
                <a:spcPts val="1333"/>
              </a:lnSpc>
            </a:pPr>
            <a:r>
              <a:rPr lang="en-US" sz="1200" b="1" i="1" spc="34">
                <a:solidFill>
                  <a:srgbClr val="191919"/>
                </a:solidFill>
              </a:rPr>
              <a:t>July 2025</a:t>
            </a:r>
          </a:p>
        </p:txBody>
      </p:sp>
      <p:sp>
        <p:nvSpPr>
          <p:cNvPr id="74" name="TextBox 74">
            <a:extLst>
              <a:ext uri="{FF2B5EF4-FFF2-40B4-BE49-F238E27FC236}">
                <a16:creationId xmlns:a16="http://schemas.microsoft.com/office/drawing/2014/main" id="{54A3B130-232B-352F-98DC-3CC64DA27C95}"/>
              </a:ext>
            </a:extLst>
          </p:cNvPr>
          <p:cNvSpPr txBox="1"/>
          <p:nvPr/>
        </p:nvSpPr>
        <p:spPr>
          <a:xfrm>
            <a:off x="6436547" y="2926425"/>
            <a:ext cx="1202290" cy="666849"/>
          </a:xfrm>
          <a:prstGeom prst="rect">
            <a:avLst/>
          </a:prstGeom>
        </p:spPr>
        <p:txBody>
          <a:bodyPr wrap="square" lIns="0" tIns="0" rIns="0" bIns="0" rtlCol="0" anchor="t">
            <a:spAutoFit/>
          </a:bodyPr>
          <a:lstStyle/>
          <a:p>
            <a:pPr algn="ctr">
              <a:lnSpc>
                <a:spcPts val="1333"/>
              </a:lnSpc>
            </a:pPr>
            <a:r>
              <a:rPr lang="en-US" sz="1200" spc="34">
                <a:solidFill>
                  <a:srgbClr val="191919"/>
                </a:solidFill>
              </a:rPr>
              <a:t>Planning Board Work Session and Action</a:t>
            </a:r>
          </a:p>
          <a:p>
            <a:pPr algn="ctr">
              <a:lnSpc>
                <a:spcPts val="1333"/>
              </a:lnSpc>
            </a:pPr>
            <a:r>
              <a:rPr lang="en-US" sz="1200" b="1" i="1" spc="34">
                <a:solidFill>
                  <a:srgbClr val="191919"/>
                </a:solidFill>
              </a:rPr>
              <a:t>Sep. 2025</a:t>
            </a:r>
            <a:endParaRPr lang="en-US" sz="1200" b="1" i="1" spc="34">
              <a:solidFill>
                <a:srgbClr val="191919"/>
              </a:solidFill>
              <a:cs typeface="Segoe UI Semilight"/>
            </a:endParaRPr>
          </a:p>
        </p:txBody>
      </p:sp>
      <p:cxnSp>
        <p:nvCxnSpPr>
          <p:cNvPr id="153" name="Straight Connector 152">
            <a:extLst>
              <a:ext uri="{FF2B5EF4-FFF2-40B4-BE49-F238E27FC236}">
                <a16:creationId xmlns:a16="http://schemas.microsoft.com/office/drawing/2014/main" id="{4B42FEF5-3E3C-436D-2BC9-FBFC9C00BDB7}"/>
              </a:ext>
            </a:extLst>
          </p:cNvPr>
          <p:cNvCxnSpPr>
            <a:cxnSpLocks/>
          </p:cNvCxnSpPr>
          <p:nvPr/>
        </p:nvCxnSpPr>
        <p:spPr>
          <a:xfrm>
            <a:off x="7587229" y="3635751"/>
            <a:ext cx="0" cy="520867"/>
          </a:xfrm>
          <a:prstGeom prst="line">
            <a:avLst/>
          </a:prstGeom>
          <a:ln w="5715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sp>
        <p:nvSpPr>
          <p:cNvPr id="67" name="TextBox 67">
            <a:extLst>
              <a:ext uri="{FF2B5EF4-FFF2-40B4-BE49-F238E27FC236}">
                <a16:creationId xmlns:a16="http://schemas.microsoft.com/office/drawing/2014/main" id="{2AB0F8BA-F592-6D28-AB99-EC28BDA5556B}"/>
              </a:ext>
            </a:extLst>
          </p:cNvPr>
          <p:cNvSpPr txBox="1"/>
          <p:nvPr/>
        </p:nvSpPr>
        <p:spPr>
          <a:xfrm>
            <a:off x="8544162" y="3479414"/>
            <a:ext cx="989176" cy="500137"/>
          </a:xfrm>
          <a:prstGeom prst="rect">
            <a:avLst/>
          </a:prstGeom>
        </p:spPr>
        <p:txBody>
          <a:bodyPr wrap="square" lIns="0" tIns="0" rIns="0" bIns="0" rtlCol="0" anchor="t">
            <a:spAutoFit/>
          </a:bodyPr>
          <a:lstStyle/>
          <a:p>
            <a:pPr algn="ctr">
              <a:lnSpc>
                <a:spcPts val="1333"/>
              </a:lnSpc>
            </a:pPr>
            <a:r>
              <a:rPr lang="en-US" sz="1200" spc="34">
                <a:solidFill>
                  <a:srgbClr val="191919"/>
                </a:solidFill>
              </a:rPr>
              <a:t>Council Action</a:t>
            </a:r>
          </a:p>
          <a:p>
            <a:pPr algn="ctr">
              <a:lnSpc>
                <a:spcPts val="1333"/>
              </a:lnSpc>
            </a:pPr>
            <a:r>
              <a:rPr lang="en-US" sz="1200" b="1" i="1" spc="34">
                <a:solidFill>
                  <a:srgbClr val="191919"/>
                </a:solidFill>
              </a:rPr>
              <a:t>Nov. 2025</a:t>
            </a:r>
            <a:endParaRPr lang="en-US" sz="1200" spc="34">
              <a:solidFill>
                <a:srgbClr val="191919"/>
              </a:solidFill>
            </a:endParaRPr>
          </a:p>
        </p:txBody>
      </p:sp>
      <p:sp>
        <p:nvSpPr>
          <p:cNvPr id="162" name="TextBox 67">
            <a:extLst>
              <a:ext uri="{FF2B5EF4-FFF2-40B4-BE49-F238E27FC236}">
                <a16:creationId xmlns:a16="http://schemas.microsoft.com/office/drawing/2014/main" id="{A5E18277-755A-D69F-CAB5-14908D171FA3}"/>
              </a:ext>
            </a:extLst>
          </p:cNvPr>
          <p:cNvSpPr txBox="1"/>
          <p:nvPr/>
        </p:nvSpPr>
        <p:spPr>
          <a:xfrm>
            <a:off x="7597002" y="3313004"/>
            <a:ext cx="887662" cy="666849"/>
          </a:xfrm>
          <a:prstGeom prst="rect">
            <a:avLst/>
          </a:prstGeom>
        </p:spPr>
        <p:txBody>
          <a:bodyPr wrap="square" lIns="0" tIns="0" rIns="0" bIns="0" rtlCol="0" anchor="t">
            <a:spAutoFit/>
          </a:bodyPr>
          <a:lstStyle/>
          <a:p>
            <a:pPr algn="ctr">
              <a:lnSpc>
                <a:spcPts val="1333"/>
              </a:lnSpc>
            </a:pPr>
            <a:r>
              <a:rPr lang="en-US" sz="1200" spc="34">
                <a:solidFill>
                  <a:srgbClr val="191919"/>
                </a:solidFill>
              </a:rPr>
              <a:t>Council Work Session</a:t>
            </a:r>
          </a:p>
          <a:p>
            <a:pPr algn="ctr">
              <a:lnSpc>
                <a:spcPts val="1333"/>
              </a:lnSpc>
            </a:pPr>
            <a:r>
              <a:rPr lang="en-US" sz="1200" b="1" i="1" spc="34">
                <a:solidFill>
                  <a:srgbClr val="191919"/>
                </a:solidFill>
              </a:rPr>
              <a:t>Oct. 2025</a:t>
            </a:r>
          </a:p>
        </p:txBody>
      </p:sp>
      <p:sp>
        <p:nvSpPr>
          <p:cNvPr id="170" name="TextBox 169">
            <a:extLst>
              <a:ext uri="{FF2B5EF4-FFF2-40B4-BE49-F238E27FC236}">
                <a16:creationId xmlns:a16="http://schemas.microsoft.com/office/drawing/2014/main" id="{0CFD760E-2704-9827-6BE7-56AF60767AAB}"/>
              </a:ext>
            </a:extLst>
          </p:cNvPr>
          <p:cNvSpPr txBox="1"/>
          <p:nvPr/>
        </p:nvSpPr>
        <p:spPr>
          <a:xfrm>
            <a:off x="3102387" y="2989576"/>
            <a:ext cx="184731" cy="369332"/>
          </a:xfrm>
          <a:prstGeom prst="rect">
            <a:avLst/>
          </a:prstGeom>
          <a:noFill/>
        </p:spPr>
        <p:txBody>
          <a:bodyPr wrap="none" rtlCol="0">
            <a:spAutoFit/>
          </a:bodyPr>
          <a:lstStyle/>
          <a:p>
            <a:endParaRPr lang="en-US"/>
          </a:p>
        </p:txBody>
      </p:sp>
      <p:grpSp>
        <p:nvGrpSpPr>
          <p:cNvPr id="202" name="Group 12">
            <a:extLst>
              <a:ext uri="{FF2B5EF4-FFF2-40B4-BE49-F238E27FC236}">
                <a16:creationId xmlns:a16="http://schemas.microsoft.com/office/drawing/2014/main" id="{27D7C737-4803-FDBE-77D8-EA1CEC1B1C88}"/>
              </a:ext>
            </a:extLst>
          </p:cNvPr>
          <p:cNvGrpSpPr/>
          <p:nvPr/>
        </p:nvGrpSpPr>
        <p:grpSpPr>
          <a:xfrm rot="-5400000">
            <a:off x="7730193" y="4309133"/>
            <a:ext cx="675754" cy="163568"/>
            <a:chOff x="0" y="11430"/>
            <a:chExt cx="2004282" cy="485140"/>
          </a:xfrm>
          <a:solidFill>
            <a:schemeClr val="accent1">
              <a:lumMod val="50000"/>
            </a:schemeClr>
          </a:solidFill>
        </p:grpSpPr>
        <p:sp>
          <p:nvSpPr>
            <p:cNvPr id="204" name="Freeform 14">
              <a:extLst>
                <a:ext uri="{FF2B5EF4-FFF2-40B4-BE49-F238E27FC236}">
                  <a16:creationId xmlns:a16="http://schemas.microsoft.com/office/drawing/2014/main" id="{EBCB193D-C003-43F4-2EA8-6BACE4F1BE69}"/>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sp>
          <p:nvSpPr>
            <p:cNvPr id="203" name="Freeform 13">
              <a:extLst>
                <a:ext uri="{FF2B5EF4-FFF2-40B4-BE49-F238E27FC236}">
                  <a16:creationId xmlns:a16="http://schemas.microsoft.com/office/drawing/2014/main" id="{9933B2A9-A318-7D7F-0C33-65DA9ABC893E}"/>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grpSp>
      <p:grpSp>
        <p:nvGrpSpPr>
          <p:cNvPr id="56" name="Group 56">
            <a:extLst>
              <a:ext uri="{FF2B5EF4-FFF2-40B4-BE49-F238E27FC236}">
                <a16:creationId xmlns:a16="http://schemas.microsoft.com/office/drawing/2014/main" id="{0F14A727-591C-3A4B-7148-EA816F7FB3C3}"/>
              </a:ext>
            </a:extLst>
          </p:cNvPr>
          <p:cNvGrpSpPr/>
          <p:nvPr/>
        </p:nvGrpSpPr>
        <p:grpSpPr>
          <a:xfrm>
            <a:off x="7655845" y="4367979"/>
            <a:ext cx="1778165" cy="676665"/>
            <a:chOff x="0" y="0"/>
            <a:chExt cx="1829238" cy="1171123"/>
          </a:xfrm>
          <a:solidFill>
            <a:schemeClr val="accent1">
              <a:lumMod val="50000"/>
            </a:schemeClr>
          </a:solidFill>
        </p:grpSpPr>
        <p:sp>
          <p:nvSpPr>
            <p:cNvPr id="57" name="Freeform 57">
              <a:extLst>
                <a:ext uri="{FF2B5EF4-FFF2-40B4-BE49-F238E27FC236}">
                  <a16:creationId xmlns:a16="http://schemas.microsoft.com/office/drawing/2014/main" id="{39FFA55C-2C54-DC5F-F4AE-113AAECA54AF}"/>
                </a:ext>
              </a:extLst>
            </p:cNvPr>
            <p:cNvSpPr/>
            <p:nvPr/>
          </p:nvSpPr>
          <p:spPr>
            <a:xfrm>
              <a:off x="0" y="0"/>
              <a:ext cx="1829238" cy="1171123"/>
            </a:xfrm>
            <a:custGeom>
              <a:avLst/>
              <a:gdLst/>
              <a:ahLst/>
              <a:cxnLst/>
              <a:rect l="l" t="t" r="r" b="b"/>
              <a:pathLst>
                <a:path w="1829238" h="1171123">
                  <a:moveTo>
                    <a:pt x="1704778" y="1171123"/>
                  </a:moveTo>
                  <a:lnTo>
                    <a:pt x="124460" y="1171123"/>
                  </a:lnTo>
                  <a:cubicBezTo>
                    <a:pt x="55880" y="1171123"/>
                    <a:pt x="0" y="1115243"/>
                    <a:pt x="0" y="1046663"/>
                  </a:cubicBezTo>
                  <a:lnTo>
                    <a:pt x="0" y="124460"/>
                  </a:lnTo>
                  <a:cubicBezTo>
                    <a:pt x="0" y="55880"/>
                    <a:pt x="55880" y="0"/>
                    <a:pt x="124460" y="0"/>
                  </a:cubicBezTo>
                  <a:lnTo>
                    <a:pt x="1704778" y="0"/>
                  </a:lnTo>
                  <a:cubicBezTo>
                    <a:pt x="1773358" y="0"/>
                    <a:pt x="1829238" y="55880"/>
                    <a:pt x="1829238" y="124460"/>
                  </a:cubicBezTo>
                  <a:lnTo>
                    <a:pt x="1829238" y="1046663"/>
                  </a:lnTo>
                  <a:cubicBezTo>
                    <a:pt x="1829238" y="1115243"/>
                    <a:pt x="1773358" y="1171123"/>
                    <a:pt x="1704778" y="1171123"/>
                  </a:cubicBezTo>
                  <a:close/>
                </a:path>
              </a:pathLst>
            </a:custGeom>
            <a:grpFill/>
          </p:spPr>
          <p:txBody>
            <a:bodyPr/>
            <a:lstStyle/>
            <a:p>
              <a:endParaRPr lang="en-US"/>
            </a:p>
          </p:txBody>
        </p:sp>
      </p:grpSp>
      <p:grpSp>
        <p:nvGrpSpPr>
          <p:cNvPr id="212" name="Group 12">
            <a:extLst>
              <a:ext uri="{FF2B5EF4-FFF2-40B4-BE49-F238E27FC236}">
                <a16:creationId xmlns:a16="http://schemas.microsoft.com/office/drawing/2014/main" id="{E1E1F2EE-E465-1607-4689-1E67A8C8950C}"/>
              </a:ext>
            </a:extLst>
          </p:cNvPr>
          <p:cNvGrpSpPr/>
          <p:nvPr/>
        </p:nvGrpSpPr>
        <p:grpSpPr>
          <a:xfrm rot="-5400000">
            <a:off x="8681086" y="4309133"/>
            <a:ext cx="675754" cy="163568"/>
            <a:chOff x="0" y="11430"/>
            <a:chExt cx="2004282" cy="485140"/>
          </a:xfrm>
          <a:solidFill>
            <a:schemeClr val="accent1">
              <a:lumMod val="50000"/>
            </a:schemeClr>
          </a:solidFill>
        </p:grpSpPr>
        <p:sp>
          <p:nvSpPr>
            <p:cNvPr id="213" name="Freeform 14">
              <a:extLst>
                <a:ext uri="{FF2B5EF4-FFF2-40B4-BE49-F238E27FC236}">
                  <a16:creationId xmlns:a16="http://schemas.microsoft.com/office/drawing/2014/main" id="{DE8D71AF-B25E-5D85-210E-51802EC23C8D}"/>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sp>
          <p:nvSpPr>
            <p:cNvPr id="214" name="Freeform 13">
              <a:extLst>
                <a:ext uri="{FF2B5EF4-FFF2-40B4-BE49-F238E27FC236}">
                  <a16:creationId xmlns:a16="http://schemas.microsoft.com/office/drawing/2014/main" id="{30BFD3AE-6AA1-F6D4-1A07-8FA4ACA79C65}"/>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grpSp>
      <p:sp>
        <p:nvSpPr>
          <p:cNvPr id="218" name="TextBox 72">
            <a:extLst>
              <a:ext uri="{FF2B5EF4-FFF2-40B4-BE49-F238E27FC236}">
                <a16:creationId xmlns:a16="http://schemas.microsoft.com/office/drawing/2014/main" id="{CA0A99E8-E579-FB80-3306-BAAB38B52372}"/>
              </a:ext>
            </a:extLst>
          </p:cNvPr>
          <p:cNvSpPr txBox="1"/>
          <p:nvPr/>
        </p:nvSpPr>
        <p:spPr>
          <a:xfrm>
            <a:off x="4675346" y="2922192"/>
            <a:ext cx="868377" cy="666849"/>
          </a:xfrm>
          <a:prstGeom prst="rect">
            <a:avLst/>
          </a:prstGeom>
        </p:spPr>
        <p:txBody>
          <a:bodyPr wrap="square" lIns="0" tIns="0" rIns="0" bIns="0" rtlCol="0" anchor="t">
            <a:spAutoFit/>
          </a:bodyPr>
          <a:lstStyle/>
          <a:p>
            <a:pPr algn="ctr">
              <a:lnSpc>
                <a:spcPts val="1333"/>
              </a:lnSpc>
            </a:pPr>
            <a:r>
              <a:rPr lang="en-US" sz="1200" spc="34">
                <a:solidFill>
                  <a:srgbClr val="191919"/>
                </a:solidFill>
              </a:rPr>
              <a:t>Permission to Print</a:t>
            </a:r>
          </a:p>
          <a:p>
            <a:pPr algn="ctr">
              <a:lnSpc>
                <a:spcPts val="1333"/>
              </a:lnSpc>
            </a:pPr>
            <a:r>
              <a:rPr lang="en-US" sz="1200" b="1" i="1" spc="34">
                <a:solidFill>
                  <a:srgbClr val="191919"/>
                </a:solidFill>
              </a:rPr>
              <a:t>April 24, 2025</a:t>
            </a:r>
          </a:p>
        </p:txBody>
      </p:sp>
      <p:grpSp>
        <p:nvGrpSpPr>
          <p:cNvPr id="137" name="Group 136">
            <a:extLst>
              <a:ext uri="{FF2B5EF4-FFF2-40B4-BE49-F238E27FC236}">
                <a16:creationId xmlns:a16="http://schemas.microsoft.com/office/drawing/2014/main" id="{180C3C2E-9DCD-D586-676A-F2C0BEE6BFE8}"/>
              </a:ext>
            </a:extLst>
          </p:cNvPr>
          <p:cNvGrpSpPr/>
          <p:nvPr/>
        </p:nvGrpSpPr>
        <p:grpSpPr>
          <a:xfrm>
            <a:off x="5342529" y="2381985"/>
            <a:ext cx="958392" cy="537121"/>
            <a:chOff x="717551" y="2139503"/>
            <a:chExt cx="4470892" cy="337883"/>
          </a:xfrm>
        </p:grpSpPr>
        <p:cxnSp>
          <p:nvCxnSpPr>
            <p:cNvPr id="138" name="Straight Connector 137">
              <a:extLst>
                <a:ext uri="{FF2B5EF4-FFF2-40B4-BE49-F238E27FC236}">
                  <a16:creationId xmlns:a16="http://schemas.microsoft.com/office/drawing/2014/main" id="{948DDBC2-CE6E-0155-FC13-31778837222A}"/>
                </a:ext>
              </a:extLst>
            </p:cNvPr>
            <p:cNvCxnSpPr>
              <a:cxnSpLocks/>
            </p:cNvCxnSpPr>
            <p:nvPr/>
          </p:nvCxnSpPr>
          <p:spPr>
            <a:xfrm flipH="1">
              <a:off x="717551" y="2139503"/>
              <a:ext cx="0" cy="337883"/>
            </a:xfrm>
            <a:prstGeom prst="line">
              <a:avLst/>
            </a:prstGeom>
            <a:ln w="9525">
              <a:solidFill>
                <a:schemeClr val="accent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FDB3473-D9A0-D00B-127F-F362DBCD0967}"/>
                </a:ext>
              </a:extLst>
            </p:cNvPr>
            <p:cNvCxnSpPr>
              <a:cxnSpLocks/>
            </p:cNvCxnSpPr>
            <p:nvPr/>
          </p:nvCxnSpPr>
          <p:spPr>
            <a:xfrm flipH="1" flipV="1">
              <a:off x="717551" y="2139503"/>
              <a:ext cx="4470892" cy="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A55D2FEA-7D86-5CC1-7434-02C760EA4AF6}"/>
              </a:ext>
            </a:extLst>
          </p:cNvPr>
          <p:cNvGrpSpPr/>
          <p:nvPr/>
        </p:nvGrpSpPr>
        <p:grpSpPr>
          <a:xfrm flipV="1">
            <a:off x="1012266" y="2701292"/>
            <a:ext cx="350404" cy="1278557"/>
            <a:chOff x="717551" y="2139503"/>
            <a:chExt cx="4470892" cy="337883"/>
          </a:xfrm>
        </p:grpSpPr>
        <p:cxnSp>
          <p:nvCxnSpPr>
            <p:cNvPr id="161" name="Straight Connector 160">
              <a:extLst>
                <a:ext uri="{FF2B5EF4-FFF2-40B4-BE49-F238E27FC236}">
                  <a16:creationId xmlns:a16="http://schemas.microsoft.com/office/drawing/2014/main" id="{041547A0-9C1D-55A2-6FE9-AD6040A6673E}"/>
                </a:ext>
              </a:extLst>
            </p:cNvPr>
            <p:cNvCxnSpPr>
              <a:cxnSpLocks/>
            </p:cNvCxnSpPr>
            <p:nvPr/>
          </p:nvCxnSpPr>
          <p:spPr>
            <a:xfrm flipH="1">
              <a:off x="717551" y="2139503"/>
              <a:ext cx="0" cy="337883"/>
            </a:xfrm>
            <a:prstGeom prst="line">
              <a:avLst/>
            </a:prstGeom>
            <a:ln w="9525">
              <a:solidFill>
                <a:schemeClr val="accent1"/>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BDA7CB5-340E-E9D6-1B25-3D2AA0B1AE44}"/>
                </a:ext>
              </a:extLst>
            </p:cNvPr>
            <p:cNvCxnSpPr>
              <a:cxnSpLocks/>
            </p:cNvCxnSpPr>
            <p:nvPr/>
          </p:nvCxnSpPr>
          <p:spPr>
            <a:xfrm flipH="1" flipV="1">
              <a:off x="717551" y="2139503"/>
              <a:ext cx="4470892" cy="0"/>
            </a:xfrm>
            <a:prstGeom prst="line">
              <a:avLst/>
            </a:prstGeom>
            <a:ln w="95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164" name="TextBox 77">
            <a:extLst>
              <a:ext uri="{FF2B5EF4-FFF2-40B4-BE49-F238E27FC236}">
                <a16:creationId xmlns:a16="http://schemas.microsoft.com/office/drawing/2014/main" id="{672C21F1-B77F-ADE3-FDBC-C80ABFD923A4}"/>
              </a:ext>
            </a:extLst>
          </p:cNvPr>
          <p:cNvSpPr txBox="1"/>
          <p:nvPr/>
        </p:nvSpPr>
        <p:spPr>
          <a:xfrm>
            <a:off x="495549" y="4199702"/>
            <a:ext cx="2640812" cy="276999"/>
          </a:xfrm>
          <a:prstGeom prst="rect">
            <a:avLst/>
          </a:prstGeom>
        </p:spPr>
        <p:txBody>
          <a:bodyPr wrap="square" lIns="0" tIns="0" rIns="0" bIns="0" rtlCol="0" anchor="t">
            <a:spAutoFit/>
          </a:bodyPr>
          <a:lstStyle/>
          <a:p>
            <a:pPr algn="ctr"/>
            <a:r>
              <a:rPr lang="en-US" b="1" spc="38">
                <a:solidFill>
                  <a:srgbClr val="191919"/>
                </a:solidFill>
                <a:latin typeface="Segoe UI Semibold" panose="020B0702040204020203" pitchFamily="34" charset="0"/>
                <a:cs typeface="Segoe UI Semibold" panose="020B0702040204020203" pitchFamily="34" charset="0"/>
              </a:rPr>
              <a:t>Planning Process</a:t>
            </a:r>
          </a:p>
        </p:txBody>
      </p:sp>
      <p:cxnSp>
        <p:nvCxnSpPr>
          <p:cNvPr id="165" name="Straight Connector 164">
            <a:extLst>
              <a:ext uri="{FF2B5EF4-FFF2-40B4-BE49-F238E27FC236}">
                <a16:creationId xmlns:a16="http://schemas.microsoft.com/office/drawing/2014/main" id="{25D0A7E2-D763-0A14-AD23-EDFFA6CAFEB3}"/>
              </a:ext>
            </a:extLst>
          </p:cNvPr>
          <p:cNvCxnSpPr>
            <a:cxnSpLocks/>
          </p:cNvCxnSpPr>
          <p:nvPr/>
        </p:nvCxnSpPr>
        <p:spPr>
          <a:xfrm>
            <a:off x="1362670" y="3979853"/>
            <a:ext cx="0" cy="187169"/>
          </a:xfrm>
          <a:prstGeom prst="line">
            <a:avLst/>
          </a:prstGeom>
          <a:ln w="63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9" name="Slide Number Placeholder 2">
            <a:extLst>
              <a:ext uri="{FF2B5EF4-FFF2-40B4-BE49-F238E27FC236}">
                <a16:creationId xmlns:a16="http://schemas.microsoft.com/office/drawing/2014/main" id="{EFAD7B40-3F3B-E122-A991-1FC4609446B3}"/>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20</a:t>
            </a:fld>
            <a:r>
              <a:rPr lang="en-US" sz="1000">
                <a:solidFill>
                  <a:schemeClr val="tx1"/>
                </a:solidFill>
              </a:rPr>
              <a:t> of 21</a:t>
            </a:r>
          </a:p>
        </p:txBody>
      </p:sp>
      <p:pic>
        <p:nvPicPr>
          <p:cNvPr id="136" name="Picture 135" descr="A picture containing shape&#10;&#10;Description automatically generated">
            <a:extLst>
              <a:ext uri="{FF2B5EF4-FFF2-40B4-BE49-F238E27FC236}">
                <a16:creationId xmlns:a16="http://schemas.microsoft.com/office/drawing/2014/main" id="{E7C8E785-814C-ACA3-8C60-E563A349E67C}"/>
              </a:ext>
            </a:extLst>
          </p:cNvPr>
          <p:cNvPicPr>
            <a:picLocks noChangeAspect="1"/>
          </p:cNvPicPr>
          <p:nvPr/>
        </p:nvPicPr>
        <p:blipFill>
          <a:blip r:embed="rId4"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sp>
        <p:nvSpPr>
          <p:cNvPr id="6" name="TextBox 80">
            <a:extLst>
              <a:ext uri="{FF2B5EF4-FFF2-40B4-BE49-F238E27FC236}">
                <a16:creationId xmlns:a16="http://schemas.microsoft.com/office/drawing/2014/main" id="{0D1A69CD-A82A-6C6D-C31E-AEC5ECF163AC}"/>
              </a:ext>
            </a:extLst>
          </p:cNvPr>
          <p:cNvSpPr txBox="1"/>
          <p:nvPr/>
        </p:nvSpPr>
        <p:spPr>
          <a:xfrm>
            <a:off x="3679544" y="1056634"/>
            <a:ext cx="4821831" cy="283091"/>
          </a:xfrm>
          <a:prstGeom prst="rect">
            <a:avLst/>
          </a:prstGeom>
        </p:spPr>
        <p:txBody>
          <a:bodyPr lIns="0" tIns="0" rIns="0" bIns="0" rtlCol="0" anchor="t">
            <a:spAutoFit/>
          </a:bodyPr>
          <a:lstStyle/>
          <a:p>
            <a:pPr algn="ctr">
              <a:lnSpc>
                <a:spcPts val="2427"/>
              </a:lnSpc>
            </a:pPr>
            <a:r>
              <a:rPr lang="en-US" b="1" spc="87">
                <a:solidFill>
                  <a:srgbClr val="191919"/>
                </a:solidFill>
                <a:latin typeface="+mj-lt"/>
              </a:rPr>
              <a:t>January 2025 – November 2025</a:t>
            </a:r>
          </a:p>
        </p:txBody>
      </p:sp>
      <p:sp>
        <p:nvSpPr>
          <p:cNvPr id="7" name="TextBox 6">
            <a:extLst>
              <a:ext uri="{FF2B5EF4-FFF2-40B4-BE49-F238E27FC236}">
                <a16:creationId xmlns:a16="http://schemas.microsoft.com/office/drawing/2014/main" id="{B5A5874F-FAFD-09C3-A06F-B50EF3B1CE49}"/>
              </a:ext>
            </a:extLst>
          </p:cNvPr>
          <p:cNvSpPr txBox="1"/>
          <p:nvPr/>
        </p:nvSpPr>
        <p:spPr>
          <a:xfrm>
            <a:off x="2346667" y="215967"/>
            <a:ext cx="7908502" cy="830997"/>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effectLst/>
                <a:uLnTx/>
                <a:uFillTx/>
                <a:latin typeface="Segoe UI Black" panose="020B0A02040204020203" pitchFamily="34" charset="0"/>
                <a:ea typeface="Segoe UI Black" panose="020B0A02040204020203" pitchFamily="34" charset="0"/>
              </a:rPr>
              <a:t>ANTICIPATED</a:t>
            </a:r>
            <a:r>
              <a:rPr kumimoji="0" lang="en-US" sz="4800" b="1" i="0" u="none" strike="noStrike" kern="1200" cap="none" spc="0" normalizeH="0" baseline="0" noProof="0">
                <a:ln>
                  <a:noFill/>
                </a:ln>
                <a:solidFill>
                  <a:schemeClr val="accent2"/>
                </a:solidFill>
                <a:effectLst/>
                <a:uLnTx/>
                <a:uFillTx/>
                <a:latin typeface="Segoe UI Black" panose="020B0A02040204020203" pitchFamily="34" charset="0"/>
                <a:ea typeface="Segoe UI Black" panose="020B0A02040204020203" pitchFamily="34" charset="0"/>
              </a:rPr>
              <a:t> </a:t>
            </a:r>
            <a:r>
              <a:rPr kumimoji="0" lang="en-US" sz="4800" b="1" i="0" u="none" strike="noStrike" kern="1200" cap="none" spc="0" normalizeH="0" baseline="0" noProof="0">
                <a:ln>
                  <a:noFill/>
                </a:ln>
                <a:solidFill>
                  <a:schemeClr val="accent3"/>
                </a:solidFill>
                <a:effectLst/>
                <a:uLnTx/>
                <a:uFillTx/>
                <a:latin typeface="Segoe UI Black" panose="020B0A02040204020203" pitchFamily="34" charset="0"/>
                <a:ea typeface="Segoe UI Black" panose="020B0A02040204020203" pitchFamily="34" charset="0"/>
              </a:rPr>
              <a:t>SCHEDULE</a:t>
            </a:r>
            <a:endParaRPr kumimoji="0" lang="en-US" sz="1600" b="1" i="0" u="none" strike="noStrike" kern="1200" cap="none" spc="0" normalizeH="0" baseline="0" noProof="0">
              <a:ln>
                <a:noFill/>
              </a:ln>
              <a:solidFill>
                <a:schemeClr val="accent3"/>
              </a:solidFill>
              <a:effectLst/>
              <a:uLnTx/>
              <a:uFillTx/>
              <a:latin typeface="Segoe UI Black" panose="020B0A02040204020203" pitchFamily="34" charset="0"/>
              <a:ea typeface="Segoe UI Black" panose="020B0A02040204020203" pitchFamily="34" charset="0"/>
            </a:endParaRPr>
          </a:p>
        </p:txBody>
      </p:sp>
      <p:sp>
        <p:nvSpPr>
          <p:cNvPr id="10" name="TextBox 64">
            <a:extLst>
              <a:ext uri="{FF2B5EF4-FFF2-40B4-BE49-F238E27FC236}">
                <a16:creationId xmlns:a16="http://schemas.microsoft.com/office/drawing/2014/main" id="{33D72D84-5426-76B0-DBE3-4AC4D890B80C}"/>
              </a:ext>
            </a:extLst>
          </p:cNvPr>
          <p:cNvSpPr txBox="1"/>
          <p:nvPr/>
        </p:nvSpPr>
        <p:spPr>
          <a:xfrm>
            <a:off x="9555848" y="4455210"/>
            <a:ext cx="1025259" cy="246478"/>
          </a:xfrm>
          <a:prstGeom prst="rect">
            <a:avLst/>
          </a:prstGeom>
        </p:spPr>
        <p:txBody>
          <a:bodyPr wrap="square" lIns="0" tIns="0" rIns="0" bIns="0" rtlCol="0" anchor="t">
            <a:spAutoFit/>
          </a:bodyPr>
          <a:lstStyle/>
          <a:p>
            <a:pPr algn="ctr">
              <a:lnSpc>
                <a:spcPts val="2000"/>
              </a:lnSpc>
            </a:pPr>
            <a:r>
              <a:rPr lang="en-US" sz="1600" spc="193">
                <a:solidFill>
                  <a:srgbClr val="FFFFFF"/>
                </a:solidFill>
                <a:latin typeface="Aileron Regular Bold"/>
              </a:rPr>
              <a:t>2025</a:t>
            </a:r>
          </a:p>
        </p:txBody>
      </p:sp>
      <p:sp>
        <p:nvSpPr>
          <p:cNvPr id="64" name="TextBox 64">
            <a:extLst>
              <a:ext uri="{FF2B5EF4-FFF2-40B4-BE49-F238E27FC236}">
                <a16:creationId xmlns:a16="http://schemas.microsoft.com/office/drawing/2014/main" id="{76437610-9E16-90BF-CDCD-97F7F0608FBF}"/>
              </a:ext>
            </a:extLst>
          </p:cNvPr>
          <p:cNvSpPr txBox="1"/>
          <p:nvPr/>
        </p:nvSpPr>
        <p:spPr>
          <a:xfrm>
            <a:off x="7814009" y="4556401"/>
            <a:ext cx="1460306" cy="246478"/>
          </a:xfrm>
          <a:prstGeom prst="rect">
            <a:avLst/>
          </a:prstGeom>
        </p:spPr>
        <p:txBody>
          <a:bodyPr wrap="square" lIns="0" tIns="0" rIns="0" bIns="0" rtlCol="0" anchor="t">
            <a:spAutoFit/>
          </a:bodyPr>
          <a:lstStyle/>
          <a:p>
            <a:pPr algn="ctr">
              <a:lnSpc>
                <a:spcPts val="2000"/>
              </a:lnSpc>
            </a:pPr>
            <a:r>
              <a:rPr lang="en-US" sz="1600" spc="193">
                <a:solidFill>
                  <a:srgbClr val="FFFFFF"/>
                </a:solidFill>
                <a:latin typeface="Aileron Regular Bold"/>
              </a:rPr>
              <a:t>FALL 2025</a:t>
            </a:r>
          </a:p>
        </p:txBody>
      </p:sp>
      <p:sp>
        <p:nvSpPr>
          <p:cNvPr id="157" name="Elipse 177">
            <a:extLst>
              <a:ext uri="{FF2B5EF4-FFF2-40B4-BE49-F238E27FC236}">
                <a16:creationId xmlns:a16="http://schemas.microsoft.com/office/drawing/2014/main" id="{3B01D806-499E-8533-9B7E-1FCF17056910}"/>
              </a:ext>
            </a:extLst>
          </p:cNvPr>
          <p:cNvSpPr/>
          <p:nvPr/>
        </p:nvSpPr>
        <p:spPr>
          <a:xfrm>
            <a:off x="6424327" y="2551970"/>
            <a:ext cx="1231518" cy="1280460"/>
          </a:xfrm>
          <a:prstGeom prst="ellipse">
            <a:avLst/>
          </a:prstGeom>
          <a:solidFill>
            <a:srgbClr val="DE713E">
              <a:alpha val="25098"/>
            </a:srgbClr>
          </a:solidFill>
          <a:ln>
            <a:solidFill>
              <a:schemeClr val="accent3"/>
            </a:solidFill>
          </a:ln>
        </p:spPr>
        <p:style>
          <a:lnRef idx="0">
            <a:scrgbClr r="0" g="0" b="0"/>
          </a:lnRef>
          <a:fillRef idx="0">
            <a:scrgbClr r="0" g="0" b="0"/>
          </a:fillRef>
          <a:effectRef idx="0">
            <a:scrgbClr r="0" g="0" b="0"/>
          </a:effectRef>
          <a:fontRef idx="minor">
            <a:schemeClr val="lt1"/>
          </a:fontRef>
        </p:style>
        <p:txBody>
          <a:bodyPr wrap="none" rtlCol="0" anchor="ctr" anchorCtr="1"/>
          <a:lstStyle/>
          <a:p>
            <a:endParaRPr lang="en-US">
              <a:solidFill>
                <a:srgbClr val="E71224"/>
              </a:solidFill>
            </a:endParaRPr>
          </a:p>
        </p:txBody>
      </p:sp>
      <p:grpSp>
        <p:nvGrpSpPr>
          <p:cNvPr id="2" name="Group 40">
            <a:extLst>
              <a:ext uri="{FF2B5EF4-FFF2-40B4-BE49-F238E27FC236}">
                <a16:creationId xmlns:a16="http://schemas.microsoft.com/office/drawing/2014/main" id="{69D05D31-8FB3-E7F0-206E-6994C933E76B}"/>
              </a:ext>
            </a:extLst>
          </p:cNvPr>
          <p:cNvGrpSpPr/>
          <p:nvPr/>
        </p:nvGrpSpPr>
        <p:grpSpPr>
          <a:xfrm rot="5400000">
            <a:off x="4492137" y="4774831"/>
            <a:ext cx="675754" cy="163567"/>
            <a:chOff x="0" y="11430"/>
            <a:chExt cx="2004282" cy="485140"/>
          </a:xfrm>
          <a:solidFill>
            <a:schemeClr val="accent1"/>
          </a:solidFill>
        </p:grpSpPr>
        <p:sp>
          <p:nvSpPr>
            <p:cNvPr id="3" name="Freeform 41">
              <a:extLst>
                <a:ext uri="{FF2B5EF4-FFF2-40B4-BE49-F238E27FC236}">
                  <a16:creationId xmlns:a16="http://schemas.microsoft.com/office/drawing/2014/main" id="{E97F6EE5-6F86-17FC-ACB4-906235AF4208}"/>
                </a:ext>
              </a:extLst>
            </p:cNvPr>
            <p:cNvSpPr/>
            <p:nvPr/>
          </p:nvSpPr>
          <p:spPr>
            <a:xfrm>
              <a:off x="1556884" y="49530"/>
              <a:ext cx="407115" cy="408940"/>
            </a:xfrm>
            <a:custGeom>
              <a:avLst/>
              <a:gdLst/>
              <a:ahLst/>
              <a:cxnLst/>
              <a:rect l="l" t="t" r="r" b="b"/>
              <a:pathLst>
                <a:path w="407115" h="408940">
                  <a:moveTo>
                    <a:pt x="203558" y="0"/>
                  </a:moveTo>
                  <a:cubicBezTo>
                    <a:pt x="316126" y="503"/>
                    <a:pt x="407115" y="91900"/>
                    <a:pt x="407115" y="204470"/>
                  </a:cubicBezTo>
                  <a:cubicBezTo>
                    <a:pt x="407115" y="317040"/>
                    <a:pt x="316126" y="408437"/>
                    <a:pt x="203558" y="408940"/>
                  </a:cubicBezTo>
                  <a:cubicBezTo>
                    <a:pt x="90989" y="408437"/>
                    <a:pt x="0" y="317040"/>
                    <a:pt x="0" y="204470"/>
                  </a:cubicBezTo>
                  <a:cubicBezTo>
                    <a:pt x="0" y="91900"/>
                    <a:pt x="90989" y="503"/>
                    <a:pt x="203558" y="0"/>
                  </a:cubicBezTo>
                  <a:close/>
                </a:path>
              </a:pathLst>
            </a:custGeom>
            <a:grpFill/>
            <a:ln>
              <a:noFill/>
            </a:ln>
          </p:spPr>
          <p:txBody>
            <a:bodyPr/>
            <a:lstStyle/>
            <a:p>
              <a:endParaRPr lang="en-US"/>
            </a:p>
          </p:txBody>
        </p:sp>
        <p:sp>
          <p:nvSpPr>
            <p:cNvPr id="4" name="Freeform 42">
              <a:extLst>
                <a:ext uri="{FF2B5EF4-FFF2-40B4-BE49-F238E27FC236}">
                  <a16:creationId xmlns:a16="http://schemas.microsoft.com/office/drawing/2014/main" id="{83EAD430-8D9B-F47B-ADC8-86AD291BBCBB}"/>
                </a:ext>
              </a:extLst>
            </p:cNvPr>
            <p:cNvSpPr/>
            <p:nvPr/>
          </p:nvSpPr>
          <p:spPr>
            <a:xfrm>
              <a:off x="0" y="11430"/>
              <a:ext cx="2004282" cy="485140"/>
            </a:xfrm>
            <a:custGeom>
              <a:avLst/>
              <a:gdLst/>
              <a:ahLst/>
              <a:cxnLst/>
              <a:rect l="l" t="t" r="r" b="b"/>
              <a:pathLst>
                <a:path w="2004282" h="485140">
                  <a:moveTo>
                    <a:pt x="1760442" y="0"/>
                  </a:moveTo>
                  <a:cubicBezTo>
                    <a:pt x="1639792" y="0"/>
                    <a:pt x="1539462" y="88900"/>
                    <a:pt x="1520412" y="204470"/>
                  </a:cubicBezTo>
                  <a:lnTo>
                    <a:pt x="0" y="204470"/>
                  </a:lnTo>
                  <a:lnTo>
                    <a:pt x="0" y="280670"/>
                  </a:lnTo>
                  <a:lnTo>
                    <a:pt x="1521682" y="280670"/>
                  </a:lnTo>
                  <a:cubicBezTo>
                    <a:pt x="1539462" y="396240"/>
                    <a:pt x="1641062" y="485140"/>
                    <a:pt x="1761712" y="485140"/>
                  </a:cubicBezTo>
                  <a:cubicBezTo>
                    <a:pt x="1896332" y="485140"/>
                    <a:pt x="2004282" y="375920"/>
                    <a:pt x="2004282" y="242570"/>
                  </a:cubicBezTo>
                  <a:cubicBezTo>
                    <a:pt x="2004282" y="107950"/>
                    <a:pt x="1895062" y="0"/>
                    <a:pt x="1760442" y="0"/>
                  </a:cubicBezTo>
                  <a:close/>
                  <a:moveTo>
                    <a:pt x="1760442" y="408940"/>
                  </a:moveTo>
                  <a:cubicBezTo>
                    <a:pt x="1669002" y="408940"/>
                    <a:pt x="1594072" y="334010"/>
                    <a:pt x="1594072" y="242570"/>
                  </a:cubicBezTo>
                  <a:cubicBezTo>
                    <a:pt x="1594072" y="151130"/>
                    <a:pt x="1669002" y="76200"/>
                    <a:pt x="1760442" y="76200"/>
                  </a:cubicBezTo>
                  <a:cubicBezTo>
                    <a:pt x="1851882" y="76200"/>
                    <a:pt x="1926812" y="151130"/>
                    <a:pt x="1926812" y="242570"/>
                  </a:cubicBezTo>
                  <a:cubicBezTo>
                    <a:pt x="1928082" y="334010"/>
                    <a:pt x="1853152" y="408940"/>
                    <a:pt x="1760442" y="408940"/>
                  </a:cubicBezTo>
                  <a:close/>
                </a:path>
              </a:pathLst>
            </a:custGeom>
            <a:grpFill/>
            <a:ln>
              <a:noFill/>
            </a:ln>
          </p:spPr>
          <p:txBody>
            <a:bodyPr/>
            <a:lstStyle/>
            <a:p>
              <a:endParaRPr lang="en-US"/>
            </a:p>
          </p:txBody>
        </p:sp>
      </p:grpSp>
      <p:sp>
        <p:nvSpPr>
          <p:cNvPr id="5" name="TextBox 4">
            <a:extLst>
              <a:ext uri="{FF2B5EF4-FFF2-40B4-BE49-F238E27FC236}">
                <a16:creationId xmlns:a16="http://schemas.microsoft.com/office/drawing/2014/main" id="{CB576917-B54E-9F1B-26F9-2168CE341381}"/>
              </a:ext>
            </a:extLst>
          </p:cNvPr>
          <p:cNvSpPr txBox="1"/>
          <p:nvPr/>
        </p:nvSpPr>
        <p:spPr>
          <a:xfrm>
            <a:off x="64432" y="6181186"/>
            <a:ext cx="10926618" cy="646331"/>
          </a:xfrm>
          <a:prstGeom prst="rect">
            <a:avLst/>
          </a:prstGeom>
          <a:noFill/>
        </p:spPr>
        <p:txBody>
          <a:bodyPr wrap="square" rtlCol="0">
            <a:spAutoFit/>
          </a:bodyPr>
          <a:lstStyle/>
          <a:p>
            <a:r>
              <a:rPr lang="en-US"/>
              <a:t>*This process is administered under Section 27-3502 and 27-3503 of the Prince George’s County Zoning Ordinance.</a:t>
            </a:r>
          </a:p>
        </p:txBody>
      </p:sp>
    </p:spTree>
    <p:custDataLst>
      <p:tags r:id="rId1"/>
    </p:custDataLst>
    <p:extLst>
      <p:ext uri="{BB962C8B-B14F-4D97-AF65-F5344CB8AC3E}">
        <p14:creationId xmlns:p14="http://schemas.microsoft.com/office/powerpoint/2010/main" val="4220183186"/>
      </p:ext>
    </p:extLst>
  </p:cSld>
  <p:clrMapOvr>
    <a:masterClrMapping/>
  </p:clrMapOvr>
  <mc:AlternateContent xmlns:mc="http://schemas.openxmlformats.org/markup-compatibility/2006" xmlns:p14="http://schemas.microsoft.com/office/powerpoint/2010/main">
    <mc:Choice Requires="p14">
      <p:transition p14:dur="0" advTm="17500"/>
    </mc:Choice>
    <mc:Fallback xmlns="">
      <p:transition advTm="175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834B43-D3D5-4CBB-953D-C740FE522B1B}"/>
              </a:ext>
            </a:extLst>
          </p:cNvPr>
          <p:cNvSpPr txBox="1"/>
          <p:nvPr/>
        </p:nvSpPr>
        <p:spPr>
          <a:xfrm>
            <a:off x="194854" y="1489609"/>
            <a:ext cx="3822964" cy="3600986"/>
          </a:xfrm>
          <a:prstGeom prst="rect">
            <a:avLst/>
          </a:prstGeom>
          <a:noFill/>
        </p:spPr>
        <p:txBody>
          <a:bodyPr wrap="square" lIns="91440" tIns="45720" rIns="91440" bIns="45720" rtlCol="0" anchor="ctr" anchorCtr="0">
            <a:spAutoFit/>
          </a:bodyPr>
          <a:lstStyle/>
          <a:p>
            <a:r>
              <a:rPr lang="en-US" sz="4500">
                <a:solidFill>
                  <a:schemeClr val="accent1"/>
                </a:solidFill>
                <a:latin typeface="Segoe UI Black" panose="020B0A02040204020203" pitchFamily="34" charset="0"/>
                <a:ea typeface="Segoe UI Black" panose="020B0A02040204020203" pitchFamily="34" charset="0"/>
                <a:cs typeface="Segoe UI Semibold"/>
              </a:rPr>
              <a:t>THANK YOU!</a:t>
            </a:r>
          </a:p>
          <a:p>
            <a:endParaRPr lang="en-US" sz="4500">
              <a:solidFill>
                <a:schemeClr val="accent1"/>
              </a:solidFill>
              <a:latin typeface="Segoe UI Black" panose="020B0A02040204020203" pitchFamily="34" charset="0"/>
              <a:ea typeface="Segoe UI Black" panose="020B0A02040204020203" pitchFamily="34" charset="0"/>
              <a:cs typeface="Segoe UI Semibold"/>
            </a:endParaRPr>
          </a:p>
          <a:p>
            <a:r>
              <a:rPr lang="en-US" sz="4500">
                <a:solidFill>
                  <a:schemeClr val="accent1"/>
                </a:solidFill>
                <a:latin typeface="Segoe UI Black" panose="020B0A02040204020203" pitchFamily="34" charset="0"/>
                <a:ea typeface="Segoe UI Black" panose="020B0A02040204020203" pitchFamily="34" charset="0"/>
                <a:cs typeface="Segoe UI Semibold"/>
              </a:rPr>
              <a:t>QUESTIONS?</a:t>
            </a:r>
          </a:p>
          <a:p>
            <a:r>
              <a:rPr lang="en-US" sz="2400" b="0" i="0" u="none" strike="noStrike">
                <a:solidFill>
                  <a:srgbClr val="000000"/>
                </a:solidFill>
                <a:effectLst/>
                <a:latin typeface="Segoe UI Semilight" panose="020B0402040204020203" pitchFamily="34" charset="0"/>
              </a:rPr>
              <a:t>Email us at </a:t>
            </a:r>
            <a:r>
              <a:rPr lang="en-US" sz="2400" b="0" i="0" u="sng" strike="noStrike">
                <a:solidFill>
                  <a:srgbClr val="77346F"/>
                </a:solidFill>
                <a:effectLst/>
                <a:latin typeface="Segoe UI Semilight" panose="020B0402040204020203" pitchFamily="34" charset="0"/>
                <a:hlinkClick r:id="rId3"/>
              </a:rPr>
              <a:t>whqc@ppd.mncppc.org</a:t>
            </a:r>
            <a:endParaRPr lang="en-US" sz="5400">
              <a:solidFill>
                <a:schemeClr val="accent1"/>
              </a:solidFill>
              <a:latin typeface="Segoe UI Black" panose="020B0A02040204020203" pitchFamily="34" charset="0"/>
              <a:ea typeface="Segoe UI Black" panose="020B0A02040204020203" pitchFamily="34" charset="0"/>
            </a:endParaRPr>
          </a:p>
        </p:txBody>
      </p:sp>
      <p:pic>
        <p:nvPicPr>
          <p:cNvPr id="63" name="Picture 62" descr="A close up of a logo&#10;&#10;Description automatically generated">
            <a:extLst>
              <a:ext uri="{FF2B5EF4-FFF2-40B4-BE49-F238E27FC236}">
                <a16:creationId xmlns:a16="http://schemas.microsoft.com/office/drawing/2014/main" id="{D7D7FCC8-328B-4E1B-A88B-087A5D92FA04}"/>
              </a:ext>
            </a:extLst>
          </p:cNvPr>
          <p:cNvPicPr>
            <a:picLocks noChangeAspect="1"/>
          </p:cNvPicPr>
          <p:nvPr/>
        </p:nvPicPr>
        <p:blipFill>
          <a:blip r:embed="rId4"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540916" y="473756"/>
            <a:ext cx="569427" cy="527441"/>
          </a:xfrm>
          <a:prstGeom prst="rect">
            <a:avLst/>
          </a:prstGeom>
          <a:effectLst/>
        </p:spPr>
      </p:pic>
      <p:pic>
        <p:nvPicPr>
          <p:cNvPr id="2" name="Picture 2">
            <a:extLst>
              <a:ext uri="{FF2B5EF4-FFF2-40B4-BE49-F238E27FC236}">
                <a16:creationId xmlns:a16="http://schemas.microsoft.com/office/drawing/2014/main" id="{BAF47B0E-49E4-4D38-B55C-F43B18155A74}"/>
              </a:ext>
            </a:extLst>
          </p:cNvPr>
          <p:cNvPicPr>
            <a:picLocks noChangeAspect="1"/>
          </p:cNvPicPr>
          <p:nvPr/>
        </p:nvPicPr>
        <p:blipFill>
          <a:blip r:embed="rId5">
            <a:extLst>
              <a:ext uri="{28A0092B-C50C-407E-A947-70E740481C1C}">
                <a14:useLocalDpi xmlns:a14="http://schemas.microsoft.com/office/drawing/2010/main" val="0"/>
              </a:ext>
            </a:extLst>
          </a:blip>
          <a:srcRect l="22754" r="22754"/>
          <a:stretch/>
        </p:blipFill>
        <p:spPr>
          <a:xfrm>
            <a:off x="4351976" y="599641"/>
            <a:ext cx="1450404" cy="1767860"/>
          </a:xfrm>
          <a:prstGeom prst="rect">
            <a:avLst/>
          </a:prstGeom>
          <a:effectLst>
            <a:outerShdw blurRad="50800" dist="38100" dir="5400000" algn="t" rotWithShape="0">
              <a:prstClr val="black">
                <a:alpha val="40000"/>
              </a:prstClr>
            </a:outerShdw>
          </a:effectLst>
        </p:spPr>
      </p:pic>
      <p:sp>
        <p:nvSpPr>
          <p:cNvPr id="11" name="Slide Number Placeholder 2">
            <a:extLst>
              <a:ext uri="{FF2B5EF4-FFF2-40B4-BE49-F238E27FC236}">
                <a16:creationId xmlns:a16="http://schemas.microsoft.com/office/drawing/2014/main" id="{895ADB51-49C0-5C37-69CF-BCDEF98A47CE}"/>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21</a:t>
            </a:fld>
            <a:r>
              <a:rPr lang="en-US" sz="1000">
                <a:solidFill>
                  <a:schemeClr val="tx1"/>
                </a:solidFill>
              </a:rPr>
              <a:t> of 21</a:t>
            </a:r>
          </a:p>
        </p:txBody>
      </p:sp>
      <p:pic>
        <p:nvPicPr>
          <p:cNvPr id="4" name="Picture 3">
            <a:extLst>
              <a:ext uri="{FF2B5EF4-FFF2-40B4-BE49-F238E27FC236}">
                <a16:creationId xmlns:a16="http://schemas.microsoft.com/office/drawing/2014/main" id="{8AFB8306-5E81-0E15-E2DF-B2587A75B12A}"/>
              </a:ext>
            </a:extLst>
          </p:cNvPr>
          <p:cNvPicPr>
            <a:picLocks noChangeAspect="1"/>
          </p:cNvPicPr>
          <p:nvPr/>
        </p:nvPicPr>
        <p:blipFill>
          <a:blip r:embed="rId6"/>
          <a:srcRect r="73400"/>
          <a:stretch/>
        </p:blipFill>
        <p:spPr>
          <a:xfrm>
            <a:off x="4344905" y="2583272"/>
            <a:ext cx="1568131" cy="1831011"/>
          </a:xfrm>
          <a:prstGeom prst="rect">
            <a:avLst/>
          </a:prstGeom>
        </p:spPr>
      </p:pic>
      <p:pic>
        <p:nvPicPr>
          <p:cNvPr id="7" name="Picture 6" descr="A person in a suit and tie&#10;&#10;AI-generated content may be incorrect.">
            <a:extLst>
              <a:ext uri="{FF2B5EF4-FFF2-40B4-BE49-F238E27FC236}">
                <a16:creationId xmlns:a16="http://schemas.microsoft.com/office/drawing/2014/main" id="{85C6681C-3F58-5567-E232-4A1AFD3C30F3}"/>
              </a:ext>
            </a:extLst>
          </p:cNvPr>
          <p:cNvPicPr>
            <a:picLocks noChangeAspect="1"/>
          </p:cNvPicPr>
          <p:nvPr/>
        </p:nvPicPr>
        <p:blipFill>
          <a:blip r:embed="rId7">
            <a:extLst>
              <a:ext uri="{28A0092B-C50C-407E-A947-70E740481C1C}">
                <a14:useLocalDpi xmlns:a14="http://schemas.microsoft.com/office/drawing/2010/main" val="0"/>
              </a:ext>
            </a:extLst>
          </a:blip>
          <a:srcRect l="22155" t="7859" r="22834" b="36451"/>
          <a:stretch/>
        </p:blipFill>
        <p:spPr>
          <a:xfrm>
            <a:off x="4355403" y="4521770"/>
            <a:ext cx="1446977" cy="1831011"/>
          </a:xfrm>
          <a:prstGeom prst="rect">
            <a:avLst/>
          </a:prstGeom>
          <a:effectLst>
            <a:outerShdw blurRad="50800" dist="38100" dir="2700000" algn="tl" rotWithShape="0">
              <a:prstClr val="black">
                <a:alpha val="40000"/>
              </a:prstClr>
            </a:outerShdw>
          </a:effectLst>
        </p:spPr>
      </p:pic>
      <p:sp>
        <p:nvSpPr>
          <p:cNvPr id="6" name="TextBox 81">
            <a:extLst>
              <a:ext uri="{FF2B5EF4-FFF2-40B4-BE49-F238E27FC236}">
                <a16:creationId xmlns:a16="http://schemas.microsoft.com/office/drawing/2014/main" id="{3733DEF8-0F1D-4B2D-A2CB-1F100CBB23CE}"/>
              </a:ext>
            </a:extLst>
          </p:cNvPr>
          <p:cNvSpPr txBox="1"/>
          <p:nvPr/>
        </p:nvSpPr>
        <p:spPr>
          <a:xfrm>
            <a:off x="6020412" y="904833"/>
            <a:ext cx="3984953" cy="116955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Segoe UI Semibold"/>
                <a:cs typeface="Segoe UI Semilight"/>
              </a:rPr>
              <a:t>Project Facilitator:</a:t>
            </a:r>
            <a:endParaRPr lang="en-US" sz="1600"/>
          </a:p>
          <a:p>
            <a:r>
              <a:rPr lang="en-US" sz="1400">
                <a:solidFill>
                  <a:srgbClr val="77346F"/>
                </a:solidFill>
                <a:latin typeface="Segoe UI Semibold"/>
                <a:cs typeface="Segoe UI Semilight"/>
              </a:rPr>
              <a:t>Sarah Benton, AICP</a:t>
            </a:r>
          </a:p>
          <a:p>
            <a:r>
              <a:rPr lang="en-US" sz="1400">
                <a:latin typeface="Segoe UI Semibold"/>
                <a:cs typeface="Segoe UI Semilight"/>
              </a:rPr>
              <a:t>Supervisor, Long-Range Planning Section</a:t>
            </a:r>
          </a:p>
          <a:p>
            <a:r>
              <a:rPr lang="en-US" sz="1400">
                <a:latin typeface="Segoe UI Semibold"/>
                <a:cs typeface="Segoe UI Semilight"/>
              </a:rPr>
              <a:t>Community Planning Division</a:t>
            </a:r>
          </a:p>
          <a:p>
            <a:r>
              <a:rPr lang="en-US" sz="1400">
                <a:latin typeface="Segoe UI Semibold"/>
                <a:cs typeface="Segoe UI Semilight"/>
                <a:hlinkClick r:id="rId8"/>
              </a:rPr>
              <a:t>sarah.benton@ppd.mncppc.org</a:t>
            </a:r>
            <a:r>
              <a:rPr lang="en-US" sz="1400">
                <a:latin typeface="Segoe UI Semibold"/>
                <a:cs typeface="Segoe UI Semilight"/>
              </a:rPr>
              <a:t> </a:t>
            </a:r>
          </a:p>
        </p:txBody>
      </p:sp>
      <p:sp>
        <p:nvSpPr>
          <p:cNvPr id="8" name="TextBox 2">
            <a:extLst>
              <a:ext uri="{FF2B5EF4-FFF2-40B4-BE49-F238E27FC236}">
                <a16:creationId xmlns:a16="http://schemas.microsoft.com/office/drawing/2014/main" id="{FE2BAD68-A6B1-7B4E-A0FD-9CE380DF86A0}"/>
              </a:ext>
            </a:extLst>
          </p:cNvPr>
          <p:cNvSpPr txBox="1"/>
          <p:nvPr/>
        </p:nvSpPr>
        <p:spPr>
          <a:xfrm>
            <a:off x="6106374" y="4893754"/>
            <a:ext cx="4408614"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77346F"/>
                </a:solidFill>
                <a:latin typeface="Segoe UI Semibold"/>
                <a:cs typeface="Segoe UI Semilight"/>
              </a:rPr>
              <a:t>Justin Thornton</a:t>
            </a:r>
            <a:endParaRPr lang="en-US"/>
          </a:p>
          <a:p>
            <a:r>
              <a:rPr lang="en-US" sz="1400">
                <a:latin typeface="Segoe UI Semibold"/>
                <a:cs typeface="Segoe UI Semilight"/>
              </a:rPr>
              <a:t>Planner II, Master Plans &amp; Studies Section</a:t>
            </a:r>
          </a:p>
          <a:p>
            <a:r>
              <a:rPr lang="en-US" sz="1400">
                <a:latin typeface="Segoe UI Semibold"/>
                <a:cs typeface="Segoe UI Semilight"/>
              </a:rPr>
              <a:t>Community Planning Division</a:t>
            </a:r>
          </a:p>
          <a:p>
            <a:r>
              <a:rPr lang="en-US" sz="1400">
                <a:latin typeface="Segoe UI Semibold"/>
                <a:cs typeface="Segoe UI Semilight"/>
                <a:hlinkClick r:id="rId9"/>
              </a:rPr>
              <a:t>justin.thornton</a:t>
            </a:r>
            <a:r>
              <a:rPr lang="en-US" sz="1400">
                <a:latin typeface="Segoe UI Semibold"/>
                <a:cs typeface="Segoe UI Semibold"/>
                <a:hlinkClick r:id="rId9"/>
              </a:rPr>
              <a:t>@ppd.mncppc.org</a:t>
            </a:r>
            <a:r>
              <a:rPr lang="en-US" sz="1400">
                <a:latin typeface="Segoe UI Semibold"/>
                <a:cs typeface="Segoe UI Semibold"/>
              </a:rPr>
              <a:t> </a:t>
            </a:r>
            <a:endParaRPr lang="en-US" sz="1400">
              <a:latin typeface="Segoe UI Semibold"/>
              <a:cs typeface="Segoe UI Semilight"/>
            </a:endParaRPr>
          </a:p>
        </p:txBody>
      </p:sp>
      <p:sp>
        <p:nvSpPr>
          <p:cNvPr id="10" name="TextBox 83">
            <a:extLst>
              <a:ext uri="{FF2B5EF4-FFF2-40B4-BE49-F238E27FC236}">
                <a16:creationId xmlns:a16="http://schemas.microsoft.com/office/drawing/2014/main" id="{6BECC9D7-D4F9-47F5-92CC-F1D1CDA35346}"/>
              </a:ext>
            </a:extLst>
          </p:cNvPr>
          <p:cNvSpPr txBox="1"/>
          <p:nvPr/>
        </p:nvSpPr>
        <p:spPr>
          <a:xfrm>
            <a:off x="6106374" y="2847870"/>
            <a:ext cx="4408614"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Segoe UI Semibold"/>
                <a:cs typeface="Segoe UI Semilight"/>
              </a:rPr>
              <a:t>Project Manager:</a:t>
            </a:r>
            <a:endParaRPr lang="en-US" sz="1600"/>
          </a:p>
          <a:p>
            <a:r>
              <a:rPr lang="en-US" sz="1400">
                <a:solidFill>
                  <a:srgbClr val="77346F"/>
                </a:solidFill>
                <a:latin typeface="Segoe UI Semibold"/>
                <a:cs typeface="Segoe UI Semilight"/>
              </a:rPr>
              <a:t>Thomas Lester</a:t>
            </a:r>
          </a:p>
          <a:p>
            <a:r>
              <a:rPr lang="en-US" sz="1400">
                <a:latin typeface="Segoe UI Semibold"/>
                <a:cs typeface="Segoe UI Semilight"/>
              </a:rPr>
              <a:t>Planner IV, Master Plans &amp; Studies Section</a:t>
            </a:r>
          </a:p>
          <a:p>
            <a:r>
              <a:rPr lang="en-US" sz="1400">
                <a:latin typeface="Segoe UI Semibold"/>
                <a:cs typeface="Segoe UI Semilight"/>
              </a:rPr>
              <a:t>Community Planning Division</a:t>
            </a:r>
          </a:p>
          <a:p>
            <a:r>
              <a:rPr lang="en-US" sz="1400">
                <a:latin typeface="Segoe UI Semibold"/>
                <a:cs typeface="Segoe UI Semilight"/>
                <a:hlinkClick r:id="rId10"/>
              </a:rPr>
              <a:t>thomas.lester</a:t>
            </a:r>
            <a:r>
              <a:rPr lang="en-US" sz="1400">
                <a:latin typeface="Segoe UI Semibold"/>
                <a:cs typeface="Segoe UI Semibold"/>
                <a:hlinkClick r:id="rId10"/>
              </a:rPr>
              <a:t>@ppd.mncppc.org</a:t>
            </a:r>
            <a:r>
              <a:rPr lang="en-US" sz="1400">
                <a:latin typeface="Segoe UI Semibold"/>
                <a:cs typeface="Segoe UI Semibold"/>
              </a:rPr>
              <a:t> </a:t>
            </a:r>
            <a:endParaRPr lang="en-US" sz="1400">
              <a:latin typeface="Segoe UI Semibold"/>
              <a:cs typeface="Segoe UI Semilight"/>
            </a:endParaRPr>
          </a:p>
          <a:p>
            <a:endParaRPr lang="en-US" sz="1400">
              <a:latin typeface="Segoe UI Semibold"/>
              <a:cs typeface="Segoe UI Semilight"/>
            </a:endParaRPr>
          </a:p>
        </p:txBody>
      </p:sp>
    </p:spTree>
    <p:extLst>
      <p:ext uri="{BB962C8B-B14F-4D97-AF65-F5344CB8AC3E}">
        <p14:creationId xmlns:p14="http://schemas.microsoft.com/office/powerpoint/2010/main" val="1404358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9D44C-07CA-48A8-5DFD-7D13131FC954}"/>
            </a:ext>
          </a:extLst>
        </p:cNvPr>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F83573CD-4065-58E7-8DAE-FCE636E5958E}"/>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graphicFrame>
        <p:nvGraphicFramePr>
          <p:cNvPr id="8" name="Table 7">
            <a:extLst>
              <a:ext uri="{FF2B5EF4-FFF2-40B4-BE49-F238E27FC236}">
                <a16:creationId xmlns:a16="http://schemas.microsoft.com/office/drawing/2014/main" id="{49E1148D-5F98-480B-777D-5C762192A1C6}"/>
              </a:ext>
            </a:extLst>
          </p:cNvPr>
          <p:cNvGraphicFramePr>
            <a:graphicFrameLocks noGrp="1"/>
          </p:cNvGraphicFramePr>
          <p:nvPr>
            <p:extLst>
              <p:ext uri="{D42A27DB-BD31-4B8C-83A1-F6EECF244321}">
                <p14:modId xmlns:p14="http://schemas.microsoft.com/office/powerpoint/2010/main" val="3234966316"/>
              </p:ext>
            </p:extLst>
          </p:nvPr>
        </p:nvGraphicFramePr>
        <p:xfrm>
          <a:off x="632690" y="1450155"/>
          <a:ext cx="10926618" cy="2552386"/>
        </p:xfrm>
        <a:graphic>
          <a:graphicData uri="http://schemas.openxmlformats.org/drawingml/2006/table">
            <a:tbl>
              <a:tblPr firstRow="1" firstCol="1" bandRow="1">
                <a:effectLst>
                  <a:outerShdw blurRad="50800" dist="38100" dir="5400000" algn="t" rotWithShape="0">
                    <a:prstClr val="black">
                      <a:alpha val="40000"/>
                    </a:prstClr>
                  </a:outerShdw>
                </a:effectLst>
                <a:tableStyleId>{5C22544A-7EE6-4342-B048-85BDC9FD1C3A}</a:tableStyleId>
              </a:tblPr>
              <a:tblGrid>
                <a:gridCol w="2802591">
                  <a:extLst>
                    <a:ext uri="{9D8B030D-6E8A-4147-A177-3AD203B41FA5}">
                      <a16:colId xmlns:a16="http://schemas.microsoft.com/office/drawing/2014/main" val="733069041"/>
                    </a:ext>
                  </a:extLst>
                </a:gridCol>
                <a:gridCol w="8124027">
                  <a:extLst>
                    <a:ext uri="{9D8B030D-6E8A-4147-A177-3AD203B41FA5}">
                      <a16:colId xmlns:a16="http://schemas.microsoft.com/office/drawing/2014/main" val="787297741"/>
                    </a:ext>
                  </a:extLst>
                </a:gridCol>
              </a:tblGrid>
              <a:tr h="357826">
                <a:tc>
                  <a:txBody>
                    <a:bodyPr/>
                    <a:lstStyle/>
                    <a:p>
                      <a:pPr marL="0" marR="0" algn="l">
                        <a:spcBef>
                          <a:spcPts val="0"/>
                        </a:spcBef>
                        <a:spcAft>
                          <a:spcPts val="0"/>
                        </a:spcAft>
                      </a:pPr>
                      <a:r>
                        <a:rPr lang="en-US" sz="1800" noProof="0">
                          <a:effectLst/>
                          <a:latin typeface="+mn-lt"/>
                          <a:ea typeface="Times New Roman" panose="02020603050405020304" pitchFamily="18" charset="0"/>
                        </a:rPr>
                        <a:t>Date</a:t>
                      </a:r>
                      <a:endParaRPr lang="en-US" sz="1600" noProof="0">
                        <a:effectLst/>
                        <a:latin typeface="+mn-lt"/>
                        <a:ea typeface="Times New Roman" panose="02020603050405020304" pitchFamily="18" charset="0"/>
                      </a:endParaRPr>
                    </a:p>
                  </a:txBody>
                  <a:tcPr marL="60396" marR="60396" marT="0" marB="0"/>
                </a:tc>
                <a:tc>
                  <a:txBody>
                    <a:bodyPr/>
                    <a:lstStyle/>
                    <a:p>
                      <a:pPr marL="0" marR="0" algn="l">
                        <a:spcBef>
                          <a:spcPts val="0"/>
                        </a:spcBef>
                        <a:spcAft>
                          <a:spcPts val="0"/>
                        </a:spcAft>
                      </a:pPr>
                      <a:r>
                        <a:rPr lang="en-US" sz="1800" noProof="0">
                          <a:effectLst/>
                          <a:latin typeface="+mn-lt"/>
                        </a:rPr>
                        <a:t>Event</a:t>
                      </a:r>
                      <a:endParaRPr lang="en-US" sz="1600" noProof="0">
                        <a:effectLst/>
                        <a:latin typeface="+mn-lt"/>
                        <a:ea typeface="Times New Roman" panose="02020603050405020304" pitchFamily="18" charset="0"/>
                      </a:endParaRPr>
                    </a:p>
                  </a:txBody>
                  <a:tcPr marL="60396" marR="60396" marT="0" marB="0"/>
                </a:tc>
                <a:extLst>
                  <a:ext uri="{0D108BD9-81ED-4DB2-BD59-A6C34878D82A}">
                    <a16:rowId xmlns:a16="http://schemas.microsoft.com/office/drawing/2014/main" val="2629164740"/>
                  </a:ext>
                </a:extLst>
              </a:tr>
              <a:tr h="278968">
                <a:tc>
                  <a:txBody>
                    <a:bodyPr/>
                    <a:lstStyle/>
                    <a:p>
                      <a:pPr marL="0" marR="0" algn="l">
                        <a:spcBef>
                          <a:spcPts val="0"/>
                        </a:spcBef>
                        <a:spcAft>
                          <a:spcPts val="0"/>
                        </a:spcAft>
                      </a:pPr>
                      <a:r>
                        <a:rPr lang="en-US" sz="2400" noProof="0">
                          <a:effectLst/>
                          <a:latin typeface="+mn-lt"/>
                          <a:ea typeface="Times New Roman" panose="02020603050405020304" pitchFamily="18" charset="0"/>
                        </a:rPr>
                        <a:t>January 9, 2025</a:t>
                      </a:r>
                    </a:p>
                  </a:txBody>
                  <a:tcPr marL="60396" marR="60396" marT="0" marB="0"/>
                </a:tc>
                <a:tc>
                  <a:txBody>
                    <a:bodyPr/>
                    <a:lstStyle/>
                    <a:p>
                      <a:pPr marL="0" marR="0" algn="l">
                        <a:spcBef>
                          <a:spcPts val="0"/>
                        </a:spcBef>
                        <a:spcAft>
                          <a:spcPts val="0"/>
                        </a:spcAft>
                      </a:pPr>
                      <a:r>
                        <a:rPr lang="en-US" sz="2400" noProof="0">
                          <a:effectLst/>
                          <a:latin typeface="+mn-lt"/>
                          <a:ea typeface="Times New Roman" panose="02020603050405020304" pitchFamily="18" charset="0"/>
                        </a:rPr>
                        <a:t>Planning Board remanded second draft Sector Plan and Proposed SMA back to staff for revision</a:t>
                      </a:r>
                    </a:p>
                  </a:txBody>
                  <a:tcPr marL="60396" marR="60396" marT="0" marB="0"/>
                </a:tc>
                <a:extLst>
                  <a:ext uri="{0D108BD9-81ED-4DB2-BD59-A6C34878D82A}">
                    <a16:rowId xmlns:a16="http://schemas.microsoft.com/office/drawing/2014/main" val="1903409838"/>
                  </a:ext>
                </a:extLst>
              </a:tr>
              <a:tr h="275997">
                <a:tc>
                  <a:txBody>
                    <a:bodyPr/>
                    <a:lstStyle/>
                    <a:p>
                      <a:pPr marL="0" marR="0" algn="l">
                        <a:spcBef>
                          <a:spcPts val="0"/>
                        </a:spcBef>
                        <a:spcAft>
                          <a:spcPts val="0"/>
                        </a:spcAft>
                      </a:pPr>
                      <a:r>
                        <a:rPr lang="en-US" sz="2400" noProof="0">
                          <a:effectLst/>
                          <a:latin typeface="+mn-lt"/>
                          <a:ea typeface="Times New Roman" panose="02020603050405020304" pitchFamily="18" charset="0"/>
                        </a:rPr>
                        <a:t>April 24, 2025</a:t>
                      </a:r>
                    </a:p>
                  </a:txBody>
                  <a:tcPr marL="60396" marR="60396" marT="0" marB="0"/>
                </a:tc>
                <a:tc>
                  <a:txBody>
                    <a:bodyPr/>
                    <a:lstStyle/>
                    <a:p>
                      <a:pPr marL="0" marR="0" algn="l">
                        <a:spcBef>
                          <a:spcPts val="0"/>
                        </a:spcBef>
                        <a:spcAft>
                          <a:spcPts val="0"/>
                        </a:spcAft>
                      </a:pPr>
                      <a:r>
                        <a:rPr lang="en-US" sz="2400" noProof="0">
                          <a:effectLst/>
                          <a:latin typeface="+mn-lt"/>
                          <a:ea typeface="Times New Roman" panose="02020603050405020304" pitchFamily="18" charset="0"/>
                        </a:rPr>
                        <a:t>Permission to Print</a:t>
                      </a:r>
                    </a:p>
                  </a:txBody>
                  <a:tcPr marL="60396" marR="60396" marT="0" marB="0"/>
                </a:tc>
                <a:extLst>
                  <a:ext uri="{0D108BD9-81ED-4DB2-BD59-A6C34878D82A}">
                    <a16:rowId xmlns:a16="http://schemas.microsoft.com/office/drawing/2014/main" val="2108538401"/>
                  </a:ext>
                </a:extLst>
              </a:tr>
              <a:tr h="275997">
                <a:tc>
                  <a:txBody>
                    <a:bodyPr/>
                    <a:lstStyle/>
                    <a:p>
                      <a:pPr marL="0" marR="0" algn="l">
                        <a:spcBef>
                          <a:spcPts val="0"/>
                        </a:spcBef>
                        <a:spcAft>
                          <a:spcPts val="0"/>
                        </a:spcAft>
                      </a:pPr>
                      <a:r>
                        <a:rPr lang="en-US" sz="2400" noProof="0">
                          <a:effectLst/>
                          <a:latin typeface="+mn-lt"/>
                          <a:ea typeface="Times New Roman" panose="02020603050405020304" pitchFamily="18" charset="0"/>
                        </a:rPr>
                        <a:t>July 1, 2025</a:t>
                      </a:r>
                    </a:p>
                  </a:txBody>
                  <a:tcPr marL="60396" marR="60396" marT="0" marB="0"/>
                </a:tc>
                <a:tc>
                  <a:txBody>
                    <a:bodyPr/>
                    <a:lstStyle/>
                    <a:p>
                      <a:pPr marL="0" marR="0" algn="l">
                        <a:spcBef>
                          <a:spcPts val="0"/>
                        </a:spcBef>
                        <a:spcAft>
                          <a:spcPts val="0"/>
                        </a:spcAft>
                      </a:pPr>
                      <a:r>
                        <a:rPr lang="en-US" sz="2400" noProof="0">
                          <a:effectLst/>
                          <a:latin typeface="+mn-lt"/>
                          <a:ea typeface="Times New Roman" panose="02020603050405020304" pitchFamily="18" charset="0"/>
                        </a:rPr>
                        <a:t>Joint Public Hearing (third draft) </a:t>
                      </a:r>
                    </a:p>
                  </a:txBody>
                  <a:tcPr marL="60396" marR="60396" marT="0" marB="0"/>
                </a:tc>
                <a:extLst>
                  <a:ext uri="{0D108BD9-81ED-4DB2-BD59-A6C34878D82A}">
                    <a16:rowId xmlns:a16="http://schemas.microsoft.com/office/drawing/2014/main" val="1161202661"/>
                  </a:ext>
                </a:extLst>
              </a:tr>
              <a:tr h="275997">
                <a:tc>
                  <a:txBody>
                    <a:bodyPr/>
                    <a:lstStyle/>
                    <a:p>
                      <a:pPr marL="0" marR="0" algn="l">
                        <a:spcBef>
                          <a:spcPts val="0"/>
                        </a:spcBef>
                        <a:spcAft>
                          <a:spcPts val="0"/>
                        </a:spcAft>
                      </a:pPr>
                      <a:r>
                        <a:rPr lang="en-US" sz="2400" noProof="0">
                          <a:effectLst/>
                          <a:latin typeface="+mn-lt"/>
                          <a:ea typeface="Times New Roman" panose="02020603050405020304" pitchFamily="18" charset="0"/>
                        </a:rPr>
                        <a:t>September 9, 2025</a:t>
                      </a:r>
                    </a:p>
                  </a:txBody>
                  <a:tcPr marL="60396" marR="60396" marT="0" marB="0"/>
                </a:tc>
                <a:tc>
                  <a:txBody>
                    <a:bodyPr/>
                    <a:lstStyle/>
                    <a:p>
                      <a:pPr marL="0" marR="0" algn="l">
                        <a:spcBef>
                          <a:spcPts val="0"/>
                        </a:spcBef>
                        <a:spcAft>
                          <a:spcPts val="0"/>
                        </a:spcAft>
                      </a:pPr>
                      <a:r>
                        <a:rPr lang="en-US" sz="2400" noProof="0">
                          <a:effectLst/>
                          <a:latin typeface="+mn-lt"/>
                          <a:ea typeface="Times New Roman" panose="02020603050405020304" pitchFamily="18" charset="0"/>
                        </a:rPr>
                        <a:t>Public Facilities Resolution Approved by District Council</a:t>
                      </a:r>
                    </a:p>
                  </a:txBody>
                  <a:tcPr marL="60396" marR="60396" marT="0" marB="0"/>
                </a:tc>
                <a:extLst>
                  <a:ext uri="{0D108BD9-81ED-4DB2-BD59-A6C34878D82A}">
                    <a16:rowId xmlns:a16="http://schemas.microsoft.com/office/drawing/2014/main" val="3166637396"/>
                  </a:ext>
                </a:extLst>
              </a:tr>
              <a:tr h="275997">
                <a:tc>
                  <a:txBody>
                    <a:bodyPr/>
                    <a:lstStyle/>
                    <a:p>
                      <a:pPr marL="0" marR="0" algn="l">
                        <a:spcBef>
                          <a:spcPts val="0"/>
                        </a:spcBef>
                        <a:spcAft>
                          <a:spcPts val="0"/>
                        </a:spcAft>
                      </a:pPr>
                      <a:r>
                        <a:rPr lang="en-US" sz="2400" noProof="0">
                          <a:effectLst/>
                          <a:latin typeface="+mn-lt"/>
                          <a:ea typeface="Times New Roman" panose="02020603050405020304" pitchFamily="18" charset="0"/>
                        </a:rPr>
                        <a:t>September 11, 2025</a:t>
                      </a:r>
                    </a:p>
                  </a:txBody>
                  <a:tcPr marL="60396" marR="60396" marT="0" marB="0"/>
                </a:tc>
                <a:tc>
                  <a:txBody>
                    <a:bodyPr/>
                    <a:lstStyle/>
                    <a:p>
                      <a:pPr marL="0" marR="0" algn="l">
                        <a:spcBef>
                          <a:spcPts val="0"/>
                        </a:spcBef>
                        <a:spcAft>
                          <a:spcPts val="0"/>
                        </a:spcAft>
                      </a:pPr>
                      <a:r>
                        <a:rPr lang="en-US" sz="2400" noProof="0">
                          <a:effectLst/>
                          <a:latin typeface="+mn-lt"/>
                          <a:ea typeface="Times New Roman" panose="02020603050405020304" pitchFamily="18" charset="0"/>
                        </a:rPr>
                        <a:t>Planning Board Work Session - Decision</a:t>
                      </a:r>
                    </a:p>
                  </a:txBody>
                  <a:tcPr marL="60396" marR="60396" marT="0" marB="0"/>
                </a:tc>
                <a:extLst>
                  <a:ext uri="{0D108BD9-81ED-4DB2-BD59-A6C34878D82A}">
                    <a16:rowId xmlns:a16="http://schemas.microsoft.com/office/drawing/2014/main" val="603284851"/>
                  </a:ext>
                </a:extLst>
              </a:tr>
            </a:tbl>
          </a:graphicData>
        </a:graphic>
      </p:graphicFrame>
      <p:sp>
        <p:nvSpPr>
          <p:cNvPr id="2" name="Title 1">
            <a:extLst>
              <a:ext uri="{FF2B5EF4-FFF2-40B4-BE49-F238E27FC236}">
                <a16:creationId xmlns:a16="http://schemas.microsoft.com/office/drawing/2014/main" id="{B4FEF5DA-6EF6-1E86-B274-7B595E41B9C8}"/>
              </a:ext>
            </a:extLst>
          </p:cNvPr>
          <p:cNvSpPr>
            <a:spLocks noGrp="1"/>
          </p:cNvSpPr>
          <p:nvPr>
            <p:ph type="title"/>
          </p:nvPr>
        </p:nvSpPr>
        <p:spPr>
          <a:xfrm>
            <a:off x="4290291" y="365125"/>
            <a:ext cx="3611417" cy="749131"/>
          </a:xfrm>
        </p:spPr>
        <p:txBody>
          <a:bodyPr>
            <a:noAutofit/>
          </a:bodyPr>
          <a:lstStyle/>
          <a:p>
            <a:r>
              <a:rPr lang="en-US" sz="3600">
                <a:latin typeface="Segoe UI Black" panose="020B0A02040204020203" pitchFamily="34" charset="0"/>
                <a:ea typeface="Segoe UI Black" panose="020B0A02040204020203" pitchFamily="34" charset="0"/>
              </a:rPr>
              <a:t>BACKGROUND</a:t>
            </a:r>
          </a:p>
        </p:txBody>
      </p:sp>
      <p:sp>
        <p:nvSpPr>
          <p:cNvPr id="10" name="Slide Number Placeholder 2">
            <a:extLst>
              <a:ext uri="{FF2B5EF4-FFF2-40B4-BE49-F238E27FC236}">
                <a16:creationId xmlns:a16="http://schemas.microsoft.com/office/drawing/2014/main" id="{23384941-E02C-48A0-DCEE-A3828967F80B}"/>
              </a:ext>
            </a:extLst>
          </p:cNvPr>
          <p:cNvSpPr txBox="1">
            <a:spLocks/>
          </p:cNvSpPr>
          <p:nvPr/>
        </p:nvSpPr>
        <p:spPr>
          <a:xfrm>
            <a:off x="11205374" y="65505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a:solidFill>
                  <a:schemeClr val="tx1"/>
                </a:solidFill>
              </a:rPr>
              <a:t>Page </a:t>
            </a:r>
            <a:fld id="{D98739E6-45C3-455D-BBBD-6664B58516A6}" type="slidenum">
              <a:rPr lang="en-US" sz="1000" dirty="0" smtClean="0">
                <a:solidFill>
                  <a:schemeClr val="tx1"/>
                </a:solidFill>
              </a:rPr>
              <a:pPr algn="l"/>
              <a:t>3</a:t>
            </a:fld>
            <a:r>
              <a:rPr lang="en-US" sz="1000">
                <a:solidFill>
                  <a:schemeClr val="tx1"/>
                </a:solidFill>
              </a:rPr>
              <a:t> of 21</a:t>
            </a:r>
          </a:p>
        </p:txBody>
      </p:sp>
      <p:sp>
        <p:nvSpPr>
          <p:cNvPr id="4" name="TextBox 3">
            <a:extLst>
              <a:ext uri="{FF2B5EF4-FFF2-40B4-BE49-F238E27FC236}">
                <a16:creationId xmlns:a16="http://schemas.microsoft.com/office/drawing/2014/main" id="{42904550-4D68-7447-F877-2625D381C353}"/>
              </a:ext>
            </a:extLst>
          </p:cNvPr>
          <p:cNvSpPr txBox="1"/>
          <p:nvPr/>
        </p:nvSpPr>
        <p:spPr>
          <a:xfrm>
            <a:off x="544485" y="6214633"/>
            <a:ext cx="10926618" cy="646331"/>
          </a:xfrm>
          <a:prstGeom prst="rect">
            <a:avLst/>
          </a:prstGeom>
          <a:noFill/>
        </p:spPr>
        <p:txBody>
          <a:bodyPr wrap="square" rtlCol="0">
            <a:spAutoFit/>
          </a:bodyPr>
          <a:lstStyle/>
          <a:p>
            <a:r>
              <a:rPr lang="en-US"/>
              <a:t>*This process is administered under Section 27-3502 and 27-3503 of the Prince George’s County Zoning Ordinance.</a:t>
            </a:r>
          </a:p>
        </p:txBody>
      </p:sp>
    </p:spTree>
    <p:extLst>
      <p:ext uri="{BB962C8B-B14F-4D97-AF65-F5344CB8AC3E}">
        <p14:creationId xmlns:p14="http://schemas.microsoft.com/office/powerpoint/2010/main" val="3198843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map&#10;&#10;Description automatically generated">
            <a:extLst>
              <a:ext uri="{FF2B5EF4-FFF2-40B4-BE49-F238E27FC236}">
                <a16:creationId xmlns:a16="http://schemas.microsoft.com/office/drawing/2014/main" id="{31C622AC-3CD6-ABE5-1FD5-DEB34D69B7C5}"/>
              </a:ext>
            </a:extLst>
          </p:cNvPr>
          <p:cNvPicPr>
            <a:picLocks noChangeAspect="1"/>
          </p:cNvPicPr>
          <p:nvPr/>
        </p:nvPicPr>
        <p:blipFill rotWithShape="1">
          <a:blip r:embed="rId3"/>
          <a:srcRect l="32042" t="21183" r="33238" b="20175"/>
          <a:stretch/>
        </p:blipFill>
        <p:spPr>
          <a:xfrm>
            <a:off x="1764406" y="-9066"/>
            <a:ext cx="6777273" cy="6876132"/>
          </a:xfrm>
          <a:prstGeom prst="rect">
            <a:avLst/>
          </a:prstGeom>
        </p:spPr>
      </p:pic>
      <p:sp>
        <p:nvSpPr>
          <p:cNvPr id="14" name="TextBox 13">
            <a:extLst>
              <a:ext uri="{FF2B5EF4-FFF2-40B4-BE49-F238E27FC236}">
                <a16:creationId xmlns:a16="http://schemas.microsoft.com/office/drawing/2014/main" id="{AB149668-750A-485A-BACB-709CA12D0790}"/>
              </a:ext>
            </a:extLst>
          </p:cNvPr>
          <p:cNvSpPr txBox="1"/>
          <p:nvPr/>
        </p:nvSpPr>
        <p:spPr>
          <a:xfrm>
            <a:off x="9019420" y="4933131"/>
            <a:ext cx="3172580" cy="769441"/>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Southern boundary: Washington, D.C.</a:t>
            </a:r>
          </a:p>
        </p:txBody>
      </p:sp>
      <p:sp>
        <p:nvSpPr>
          <p:cNvPr id="11" name="Oval 10">
            <a:extLst>
              <a:ext uri="{FF2B5EF4-FFF2-40B4-BE49-F238E27FC236}">
                <a16:creationId xmlns:a16="http://schemas.microsoft.com/office/drawing/2014/main" id="{5A6F8B50-11A8-4757-9884-BD12A0BA2AFB}"/>
              </a:ext>
            </a:extLst>
          </p:cNvPr>
          <p:cNvSpPr/>
          <p:nvPr/>
        </p:nvSpPr>
        <p:spPr>
          <a:xfrm>
            <a:off x="8748831" y="5213271"/>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2916D2D-72CE-4F9D-9F35-E35C760BB84F}"/>
              </a:ext>
            </a:extLst>
          </p:cNvPr>
          <p:cNvSpPr txBox="1"/>
          <p:nvPr/>
        </p:nvSpPr>
        <p:spPr>
          <a:xfrm>
            <a:off x="9007921" y="5681956"/>
            <a:ext cx="3184080" cy="1107996"/>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Surrounds the 2006 West Hyattsville TDDP boundary</a:t>
            </a:r>
          </a:p>
        </p:txBody>
      </p:sp>
      <p:sp>
        <p:nvSpPr>
          <p:cNvPr id="21" name="Oval 20">
            <a:extLst>
              <a:ext uri="{FF2B5EF4-FFF2-40B4-BE49-F238E27FC236}">
                <a16:creationId xmlns:a16="http://schemas.microsoft.com/office/drawing/2014/main" id="{BC6D2297-08BA-4B3D-8A6A-5518FB72B1FF}"/>
              </a:ext>
            </a:extLst>
          </p:cNvPr>
          <p:cNvSpPr/>
          <p:nvPr/>
        </p:nvSpPr>
        <p:spPr>
          <a:xfrm>
            <a:off x="8743352" y="6043510"/>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C4F000A-1EEC-42A3-B251-B094FC1896BF}"/>
              </a:ext>
            </a:extLst>
          </p:cNvPr>
          <p:cNvSpPr txBox="1"/>
          <p:nvPr/>
        </p:nvSpPr>
        <p:spPr>
          <a:xfrm>
            <a:off x="9019419" y="480880"/>
            <a:ext cx="3079262" cy="769441"/>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Mostly within Planning Area 68 </a:t>
            </a:r>
          </a:p>
        </p:txBody>
      </p:sp>
      <p:sp>
        <p:nvSpPr>
          <p:cNvPr id="29" name="TextBox 28">
            <a:extLst>
              <a:ext uri="{FF2B5EF4-FFF2-40B4-BE49-F238E27FC236}">
                <a16:creationId xmlns:a16="http://schemas.microsoft.com/office/drawing/2014/main" id="{EDDBA477-F2D7-43B9-95A7-0FC5F9A0882A}"/>
              </a:ext>
            </a:extLst>
          </p:cNvPr>
          <p:cNvSpPr txBox="1"/>
          <p:nvPr/>
        </p:nvSpPr>
        <p:spPr>
          <a:xfrm>
            <a:off x="9019420" y="3760488"/>
            <a:ext cx="3172580" cy="1107996"/>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Northern boundary: Prince George’s Plaza Regional Transit District</a:t>
            </a:r>
          </a:p>
        </p:txBody>
      </p:sp>
      <p:sp>
        <p:nvSpPr>
          <p:cNvPr id="30" name="Oval 29">
            <a:extLst>
              <a:ext uri="{FF2B5EF4-FFF2-40B4-BE49-F238E27FC236}">
                <a16:creationId xmlns:a16="http://schemas.microsoft.com/office/drawing/2014/main" id="{079A4B10-AEF1-4A12-BE01-9A5224DF4136}"/>
              </a:ext>
            </a:extLst>
          </p:cNvPr>
          <p:cNvSpPr/>
          <p:nvPr/>
        </p:nvSpPr>
        <p:spPr>
          <a:xfrm>
            <a:off x="8737332" y="730307"/>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D924566-F32C-43B9-9287-35AFC3D93ACB}"/>
              </a:ext>
            </a:extLst>
          </p:cNvPr>
          <p:cNvSpPr/>
          <p:nvPr/>
        </p:nvSpPr>
        <p:spPr>
          <a:xfrm>
            <a:off x="8737332" y="4210857"/>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
            <a:extLst>
              <a:ext uri="{FF2B5EF4-FFF2-40B4-BE49-F238E27FC236}">
                <a16:creationId xmlns:a16="http://schemas.microsoft.com/office/drawing/2014/main" id="{706BC305-2BF5-38CE-B410-650871CB09D2}"/>
              </a:ext>
            </a:extLst>
          </p:cNvPr>
          <p:cNvSpPr txBox="1">
            <a:spLocks/>
          </p:cNvSpPr>
          <p:nvPr/>
        </p:nvSpPr>
        <p:spPr>
          <a:xfrm>
            <a:off x="9451539"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4</a:t>
            </a:fld>
            <a:r>
              <a:rPr lang="en-US" sz="1000">
                <a:solidFill>
                  <a:schemeClr val="tx1"/>
                </a:solidFill>
              </a:rPr>
              <a:t> of 21</a:t>
            </a:r>
          </a:p>
        </p:txBody>
      </p:sp>
      <p:grpSp>
        <p:nvGrpSpPr>
          <p:cNvPr id="3" name="Group 2">
            <a:extLst>
              <a:ext uri="{FF2B5EF4-FFF2-40B4-BE49-F238E27FC236}">
                <a16:creationId xmlns:a16="http://schemas.microsoft.com/office/drawing/2014/main" id="{79C487CF-AAB3-A9E6-27E1-7007DBA26BBC}"/>
              </a:ext>
            </a:extLst>
          </p:cNvPr>
          <p:cNvGrpSpPr/>
          <p:nvPr/>
        </p:nvGrpSpPr>
        <p:grpSpPr>
          <a:xfrm>
            <a:off x="327776" y="335626"/>
            <a:ext cx="3188314" cy="1200329"/>
            <a:chOff x="327776" y="335626"/>
            <a:chExt cx="3188314" cy="1200329"/>
          </a:xfrm>
        </p:grpSpPr>
        <p:sp>
          <p:nvSpPr>
            <p:cNvPr id="18" name="TextBox 17">
              <a:extLst>
                <a:ext uri="{FF2B5EF4-FFF2-40B4-BE49-F238E27FC236}">
                  <a16:creationId xmlns:a16="http://schemas.microsoft.com/office/drawing/2014/main" id="{86E7E3E9-E9EF-44B5-A5E6-BEE5FBB76B86}"/>
                </a:ext>
              </a:extLst>
            </p:cNvPr>
            <p:cNvSpPr txBox="1"/>
            <p:nvPr/>
          </p:nvSpPr>
          <p:spPr>
            <a:xfrm>
              <a:off x="327776" y="335626"/>
              <a:ext cx="3188314" cy="1200329"/>
            </a:xfrm>
            <a:prstGeom prst="rect">
              <a:avLst/>
            </a:prstGeom>
            <a:solidFill>
              <a:schemeClr val="bg1">
                <a:alpha val="90000"/>
              </a:schemeClr>
            </a:solidFill>
          </p:spPr>
          <p:txBody>
            <a:bodyPr wrap="square" rtlCol="0" anchor="ctr" anchorCtr="0">
              <a:spAutoFit/>
            </a:bodyPr>
            <a:lstStyle/>
            <a:p>
              <a:pPr algn="r"/>
              <a:r>
                <a:rPr lang="en-US" sz="3600">
                  <a:latin typeface="Segoe UI Black" panose="020B0A02040204020203" pitchFamily="34" charset="0"/>
                  <a:ea typeface="Segoe UI Black" panose="020B0A02040204020203" pitchFamily="34" charset="0"/>
                  <a:cs typeface="Segoe UI Semilight" panose="020B0402040204020203" pitchFamily="34" charset="0"/>
                </a:rPr>
                <a:t>SECTOR</a:t>
              </a:r>
            </a:p>
            <a:p>
              <a:r>
                <a:rPr lang="en-US" sz="3600">
                  <a:solidFill>
                    <a:schemeClr val="accent3"/>
                  </a:solidFill>
                  <a:latin typeface="Segoe UI Black" panose="020B0A02040204020203" pitchFamily="34" charset="0"/>
                  <a:ea typeface="Segoe UI Black" panose="020B0A02040204020203" pitchFamily="34" charset="0"/>
                  <a:cs typeface="Segoe UI Semilight" panose="020B0402040204020203" pitchFamily="34" charset="0"/>
                </a:rPr>
                <a:t>PLAN</a:t>
              </a:r>
              <a:r>
                <a:rPr lang="en-US" sz="3600">
                  <a:solidFill>
                    <a:srgbClr val="436E77"/>
                  </a:solidFill>
                  <a:latin typeface="Segoe UI Black" panose="020B0A02040204020203" pitchFamily="34" charset="0"/>
                  <a:ea typeface="Segoe UI Black" panose="020B0A02040204020203" pitchFamily="34" charset="0"/>
                  <a:cs typeface="Segoe UI Semilight" panose="020B0402040204020203" pitchFamily="34" charset="0"/>
                </a:rPr>
                <a:t> </a:t>
              </a:r>
              <a:r>
                <a:rPr lang="en-US" sz="3600">
                  <a:latin typeface="Segoe UI Black" panose="020B0A02040204020203" pitchFamily="34" charset="0"/>
                  <a:ea typeface="Segoe UI Black" panose="020B0A02040204020203" pitchFamily="34" charset="0"/>
                  <a:cs typeface="Segoe UI Semilight" panose="020B0402040204020203" pitchFamily="34" charset="0"/>
                </a:rPr>
                <a:t>AREA</a:t>
              </a:r>
            </a:p>
          </p:txBody>
        </p:sp>
        <p:pic>
          <p:nvPicPr>
            <p:cNvPr id="20" name="Picture 19">
              <a:extLst>
                <a:ext uri="{FF2B5EF4-FFF2-40B4-BE49-F238E27FC236}">
                  <a16:creationId xmlns:a16="http://schemas.microsoft.com/office/drawing/2014/main" id="{FDAC092C-B547-432C-B710-A70E11CC2EFE}"/>
                </a:ext>
              </a:extLst>
            </p:cNvPr>
            <p:cNvPicPr>
              <a:picLocks noChangeAspect="1"/>
            </p:cNvPicPr>
            <p:nvPr/>
          </p:nvPicPr>
          <p:blipFill>
            <a:blip r:embed="rId4"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540916" y="473756"/>
              <a:ext cx="569427" cy="527441"/>
            </a:xfrm>
            <a:prstGeom prst="rect">
              <a:avLst/>
            </a:prstGeom>
            <a:effectLst/>
          </p:spPr>
        </p:pic>
      </p:grpSp>
      <p:pic>
        <p:nvPicPr>
          <p:cNvPr id="8" name="Picture 7" descr="A map of a neighborhood&#10;&#10;Description automatically generated">
            <a:extLst>
              <a:ext uri="{FF2B5EF4-FFF2-40B4-BE49-F238E27FC236}">
                <a16:creationId xmlns:a16="http://schemas.microsoft.com/office/drawing/2014/main" id="{9E9E68A6-6822-D37F-2B15-87906F2D4B7A}"/>
              </a:ext>
            </a:extLst>
          </p:cNvPr>
          <p:cNvPicPr>
            <a:picLocks noChangeAspect="1"/>
          </p:cNvPicPr>
          <p:nvPr/>
        </p:nvPicPr>
        <p:blipFill rotWithShape="1">
          <a:blip r:embed="rId5">
            <a:extLst>
              <a:ext uri="{28A0092B-C50C-407E-A947-70E740481C1C}">
                <a14:useLocalDpi xmlns:a14="http://schemas.microsoft.com/office/drawing/2010/main" val="0"/>
              </a:ext>
            </a:extLst>
          </a:blip>
          <a:srcRect l="1606" t="85554" r="64611" b="1192"/>
          <a:stretch/>
        </p:blipFill>
        <p:spPr>
          <a:xfrm>
            <a:off x="52669" y="5357090"/>
            <a:ext cx="2351314" cy="1135437"/>
          </a:xfrm>
          <a:prstGeom prst="rect">
            <a:avLst/>
          </a:prstGeom>
        </p:spPr>
      </p:pic>
      <p:pic>
        <p:nvPicPr>
          <p:cNvPr id="9" name="Picture 8" descr="A map of a neighborhood&#10;&#10;Description automatically generated">
            <a:extLst>
              <a:ext uri="{FF2B5EF4-FFF2-40B4-BE49-F238E27FC236}">
                <a16:creationId xmlns:a16="http://schemas.microsoft.com/office/drawing/2014/main" id="{DB971543-A585-97B2-545E-6A388F82AA2C}"/>
              </a:ext>
            </a:extLst>
          </p:cNvPr>
          <p:cNvPicPr>
            <a:picLocks noChangeAspect="1"/>
          </p:cNvPicPr>
          <p:nvPr/>
        </p:nvPicPr>
        <p:blipFill rotWithShape="1">
          <a:blip r:embed="rId5">
            <a:extLst>
              <a:ext uri="{28A0092B-C50C-407E-A947-70E740481C1C}">
                <a14:useLocalDpi xmlns:a14="http://schemas.microsoft.com/office/drawing/2010/main" val="0"/>
              </a:ext>
            </a:extLst>
          </a:blip>
          <a:srcRect l="60884" t="96653" r="8383" b="988"/>
          <a:stretch/>
        </p:blipFill>
        <p:spPr>
          <a:xfrm>
            <a:off x="52669" y="6574193"/>
            <a:ext cx="2139043" cy="202142"/>
          </a:xfrm>
          <a:prstGeom prst="rect">
            <a:avLst/>
          </a:prstGeom>
        </p:spPr>
      </p:pic>
      <p:sp>
        <p:nvSpPr>
          <p:cNvPr id="4" name="TextBox 3">
            <a:extLst>
              <a:ext uri="{FF2B5EF4-FFF2-40B4-BE49-F238E27FC236}">
                <a16:creationId xmlns:a16="http://schemas.microsoft.com/office/drawing/2014/main" id="{A56CBE19-4C94-1561-8959-8D6E475A78C2}"/>
              </a:ext>
            </a:extLst>
          </p:cNvPr>
          <p:cNvSpPr txBox="1"/>
          <p:nvPr/>
        </p:nvSpPr>
        <p:spPr>
          <a:xfrm>
            <a:off x="9019960" y="1365651"/>
            <a:ext cx="3172040" cy="769441"/>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Entirely within Councilmanic District 2</a:t>
            </a:r>
          </a:p>
        </p:txBody>
      </p:sp>
      <p:sp>
        <p:nvSpPr>
          <p:cNvPr id="5" name="Oval 4">
            <a:extLst>
              <a:ext uri="{FF2B5EF4-FFF2-40B4-BE49-F238E27FC236}">
                <a16:creationId xmlns:a16="http://schemas.microsoft.com/office/drawing/2014/main" id="{93CAA6FD-D684-5924-AFBD-35689F619654}"/>
              </a:ext>
            </a:extLst>
          </p:cNvPr>
          <p:cNvSpPr/>
          <p:nvPr/>
        </p:nvSpPr>
        <p:spPr>
          <a:xfrm>
            <a:off x="8743351" y="1557928"/>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F8539B-B641-3920-B425-646D82AA54A4}"/>
              </a:ext>
            </a:extLst>
          </p:cNvPr>
          <p:cNvSpPr txBox="1"/>
          <p:nvPr/>
        </p:nvSpPr>
        <p:spPr>
          <a:xfrm>
            <a:off x="9025440" y="2244624"/>
            <a:ext cx="3172040" cy="1446550"/>
          </a:xfrm>
          <a:prstGeom prst="rect">
            <a:avLst/>
          </a:prstGeom>
          <a:noFill/>
        </p:spPr>
        <p:txBody>
          <a:bodyPr wrap="square" rtlCol="0" anchor="ctr" anchorCtr="0">
            <a:spAutoFit/>
          </a:bodyPr>
          <a:lstStyle/>
          <a:p>
            <a:pPr marL="114300"/>
            <a:r>
              <a:rPr lang="en-US" sz="2200">
                <a:latin typeface="Segoe UI Semilight" panose="020B0402040204020203" pitchFamily="34" charset="0"/>
                <a:cs typeface="Segoe UI Semilight" panose="020B0402040204020203" pitchFamily="34" charset="0"/>
              </a:rPr>
              <a:t>Includes portions of the City of Hyattsville, Mt Rainier, and Town of Brentwood </a:t>
            </a:r>
          </a:p>
        </p:txBody>
      </p:sp>
      <p:sp>
        <p:nvSpPr>
          <p:cNvPr id="7" name="Oval 6">
            <a:extLst>
              <a:ext uri="{FF2B5EF4-FFF2-40B4-BE49-F238E27FC236}">
                <a16:creationId xmlns:a16="http://schemas.microsoft.com/office/drawing/2014/main" id="{498CD4A0-3EBA-A140-5E01-F4C4E52414B3}"/>
              </a:ext>
            </a:extLst>
          </p:cNvPr>
          <p:cNvSpPr/>
          <p:nvPr/>
        </p:nvSpPr>
        <p:spPr>
          <a:xfrm>
            <a:off x="8748831" y="2775455"/>
            <a:ext cx="270588" cy="270588"/>
          </a:xfrm>
          <a:prstGeom prst="ellipse">
            <a:avLst/>
          </a:prstGeom>
          <a:solidFill>
            <a:schemeClr val="accent3"/>
          </a:solidFill>
          <a:ln w="15875">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84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FF57-276D-54DE-46F7-CD0DB7073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B697C-8A09-7FA8-0394-9BA0C3ED87BE}"/>
              </a:ext>
            </a:extLst>
          </p:cNvPr>
          <p:cNvSpPr>
            <a:spLocks noGrp="1"/>
          </p:cNvSpPr>
          <p:nvPr>
            <p:ph type="title"/>
          </p:nvPr>
        </p:nvSpPr>
        <p:spPr>
          <a:xfrm>
            <a:off x="353449" y="238486"/>
            <a:ext cx="9972806" cy="744168"/>
          </a:xfrm>
        </p:spPr>
        <p:txBody>
          <a:bodyPr>
            <a:normAutofit/>
          </a:bodyPr>
          <a:lstStyle/>
          <a:p>
            <a:r>
              <a:rPr lang="en-US">
                <a:latin typeface="Segoe UI Black" panose="020B0A02040204020203" pitchFamily="34" charset="0"/>
                <a:ea typeface="Segoe UI Black" panose="020B0A02040204020203" pitchFamily="34" charset="0"/>
              </a:rPr>
              <a:t>TESTIMONY </a:t>
            </a:r>
            <a:r>
              <a:rPr lang="en-US">
                <a:solidFill>
                  <a:schemeClr val="accent3"/>
                </a:solidFill>
                <a:latin typeface="Segoe UI Black" panose="020B0A02040204020203" pitchFamily="34" charset="0"/>
                <a:ea typeface="Segoe UI Black" panose="020B0A02040204020203" pitchFamily="34" charset="0"/>
              </a:rPr>
              <a:t>RECAP</a:t>
            </a:r>
          </a:p>
        </p:txBody>
      </p:sp>
      <p:pic>
        <p:nvPicPr>
          <p:cNvPr id="5" name="Picture 4" descr="A picture containing shape&#10;&#10;Description automatically generated">
            <a:extLst>
              <a:ext uri="{FF2B5EF4-FFF2-40B4-BE49-F238E27FC236}">
                <a16:creationId xmlns:a16="http://schemas.microsoft.com/office/drawing/2014/main" id="{82938D14-BE7B-D897-27C8-C55647B76A30}"/>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sp>
        <p:nvSpPr>
          <p:cNvPr id="21" name="Slide Number Placeholder 2">
            <a:extLst>
              <a:ext uri="{FF2B5EF4-FFF2-40B4-BE49-F238E27FC236}">
                <a16:creationId xmlns:a16="http://schemas.microsoft.com/office/drawing/2014/main" id="{9A385C59-B18F-506D-775C-0F41D94A7DBC}"/>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smtClean="0">
                <a:solidFill>
                  <a:schemeClr val="tx1"/>
                </a:solidFill>
              </a:rPr>
              <a:pPr/>
              <a:t>5</a:t>
            </a:fld>
            <a:r>
              <a:rPr lang="en-US" sz="1000">
                <a:solidFill>
                  <a:schemeClr val="tx1"/>
                </a:solidFill>
              </a:rPr>
              <a:t> of 21</a:t>
            </a:r>
          </a:p>
        </p:txBody>
      </p:sp>
      <p:sp>
        <p:nvSpPr>
          <p:cNvPr id="4" name="TextBox 3">
            <a:extLst>
              <a:ext uri="{FF2B5EF4-FFF2-40B4-BE49-F238E27FC236}">
                <a16:creationId xmlns:a16="http://schemas.microsoft.com/office/drawing/2014/main" id="{AF6C5BC0-CC01-8E29-287C-DE61B75BB63E}"/>
              </a:ext>
            </a:extLst>
          </p:cNvPr>
          <p:cNvSpPr txBox="1"/>
          <p:nvPr/>
        </p:nvSpPr>
        <p:spPr>
          <a:xfrm>
            <a:off x="566928" y="1237323"/>
            <a:ext cx="11107175" cy="5016758"/>
          </a:xfrm>
          <a:prstGeom prst="rect">
            <a:avLst/>
          </a:prstGeom>
          <a:noFill/>
        </p:spPr>
        <p:txBody>
          <a:bodyPr wrap="square" lIns="91440" tIns="45720" rIns="91440" bIns="45720" anchor="t">
            <a:spAutoFit/>
          </a:bodyPr>
          <a:lstStyle/>
          <a:p>
            <a:r>
              <a:rPr lang="en-US" sz="2000" b="1"/>
              <a:t>Overview</a:t>
            </a:r>
          </a:p>
          <a:p>
            <a:pPr marL="285750" indent="-285750">
              <a:buFont typeface="Arial" panose="020B0604020202020204" pitchFamily="34" charset="0"/>
              <a:buChar char="•"/>
            </a:pPr>
            <a:r>
              <a:rPr lang="en-US" sz="2000"/>
              <a:t>14 speakers, 91 written testimonies received which includes 5 late submissions</a:t>
            </a:r>
          </a:p>
          <a:p>
            <a:endParaRPr lang="en-US" sz="2000" i="1"/>
          </a:p>
          <a:p>
            <a:r>
              <a:rPr lang="en-US" sz="2000" b="1"/>
              <a:t>Key Issues Received </a:t>
            </a:r>
          </a:p>
          <a:p>
            <a:pPr marL="285750" indent="-285750">
              <a:buFont typeface="Arial" panose="020B0604020202020204" pitchFamily="34" charset="0"/>
              <a:buChar char="•"/>
            </a:pPr>
            <a:r>
              <a:rPr lang="en-US" sz="2000"/>
              <a:t>Mixed feedback on rezoning RSF-65 to RSF-A: supporters note Metro access and tax growth; opponents cite broad concerns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Washington Gas requests the reclassification of its property at 2130 Chillum Road to the Industrial, Employment (IE) Zone.</a:t>
            </a:r>
          </a:p>
          <a:p>
            <a:pPr marL="285750" indent="-285750">
              <a:buFont typeface="Arial" panose="020B0604020202020204" pitchFamily="34" charset="0"/>
              <a:buChar char="•"/>
            </a:pPr>
            <a:endParaRPr lang="en-US" sz="2000"/>
          </a:p>
          <a:p>
            <a:r>
              <a:rPr lang="en-US" sz="2000" b="1"/>
              <a:t>General Testimony</a:t>
            </a:r>
          </a:p>
          <a:p>
            <a:pPr marL="285750" indent="-285750">
              <a:buFont typeface="Arial" panose="020B0604020202020204" pitchFamily="34" charset="0"/>
              <a:buChar char="•"/>
            </a:pPr>
            <a:r>
              <a:rPr lang="en-US" sz="2000"/>
              <a:t>Strong support for comprehensive plan to expand housing, improve walk/bike access, and strengthen Metro connections.</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Concern that outreach overlooked established homeowners most affected, focusing instead on newer or outside residents.</a:t>
            </a:r>
          </a:p>
        </p:txBody>
      </p:sp>
    </p:spTree>
    <p:extLst>
      <p:ext uri="{BB962C8B-B14F-4D97-AF65-F5344CB8AC3E}">
        <p14:creationId xmlns:p14="http://schemas.microsoft.com/office/powerpoint/2010/main" val="130564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8B354-04BC-2AF7-4AF0-2A8DEE807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C5C81-7323-E5B7-8730-12E4F333649D}"/>
              </a:ext>
            </a:extLst>
          </p:cNvPr>
          <p:cNvSpPr>
            <a:spLocks noGrp="1"/>
          </p:cNvSpPr>
          <p:nvPr>
            <p:ph type="title"/>
          </p:nvPr>
        </p:nvSpPr>
        <p:spPr>
          <a:xfrm>
            <a:off x="353449" y="238486"/>
            <a:ext cx="9972806" cy="744168"/>
          </a:xfrm>
        </p:spPr>
        <p:txBody>
          <a:bodyPr>
            <a:normAutofit/>
          </a:bodyPr>
          <a:lstStyle/>
          <a:p>
            <a:r>
              <a:rPr lang="en-US">
                <a:latin typeface="Segoe UI Black" panose="020B0A02040204020203" pitchFamily="34" charset="0"/>
                <a:ea typeface="Segoe UI Black" panose="020B0A02040204020203" pitchFamily="34" charset="0"/>
              </a:rPr>
              <a:t>LATE </a:t>
            </a:r>
            <a:r>
              <a:rPr lang="en-US">
                <a:solidFill>
                  <a:schemeClr val="accent3"/>
                </a:solidFill>
                <a:latin typeface="Segoe UI Black" panose="020B0A02040204020203" pitchFamily="34" charset="0"/>
                <a:ea typeface="Segoe UI Black" panose="020B0A02040204020203" pitchFamily="34" charset="0"/>
              </a:rPr>
              <a:t>TESTIMONY</a:t>
            </a:r>
          </a:p>
        </p:txBody>
      </p:sp>
      <p:pic>
        <p:nvPicPr>
          <p:cNvPr id="5" name="Picture 4" descr="A picture containing shape&#10;&#10;Description automatically generated">
            <a:extLst>
              <a:ext uri="{FF2B5EF4-FFF2-40B4-BE49-F238E27FC236}">
                <a16:creationId xmlns:a16="http://schemas.microsoft.com/office/drawing/2014/main" id="{AF87F8DB-E02C-4FC7-B93A-F93E246A20F1}"/>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sp>
        <p:nvSpPr>
          <p:cNvPr id="21" name="Slide Number Placeholder 2">
            <a:extLst>
              <a:ext uri="{FF2B5EF4-FFF2-40B4-BE49-F238E27FC236}">
                <a16:creationId xmlns:a16="http://schemas.microsoft.com/office/drawing/2014/main" id="{49CA98B8-76DB-D05A-FF95-24703B9A8480}"/>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smtClean="0">
                <a:solidFill>
                  <a:schemeClr val="tx1"/>
                </a:solidFill>
              </a:rPr>
              <a:pPr/>
              <a:t>6</a:t>
            </a:fld>
            <a:r>
              <a:rPr lang="en-US" sz="1000">
                <a:solidFill>
                  <a:schemeClr val="tx1"/>
                </a:solidFill>
              </a:rPr>
              <a:t> of 21</a:t>
            </a:r>
          </a:p>
        </p:txBody>
      </p:sp>
      <p:sp>
        <p:nvSpPr>
          <p:cNvPr id="4" name="TextBox 3">
            <a:extLst>
              <a:ext uri="{FF2B5EF4-FFF2-40B4-BE49-F238E27FC236}">
                <a16:creationId xmlns:a16="http://schemas.microsoft.com/office/drawing/2014/main" id="{D63748EF-7080-90D8-EA3F-2BE4A347E76C}"/>
              </a:ext>
            </a:extLst>
          </p:cNvPr>
          <p:cNvSpPr txBox="1"/>
          <p:nvPr/>
        </p:nvSpPr>
        <p:spPr>
          <a:xfrm>
            <a:off x="542412" y="1208748"/>
            <a:ext cx="11107175" cy="4708981"/>
          </a:xfrm>
          <a:prstGeom prst="rect">
            <a:avLst/>
          </a:prstGeom>
          <a:noFill/>
        </p:spPr>
        <p:txBody>
          <a:bodyPr wrap="square" lIns="91440" tIns="45720" rIns="91440" bIns="45720" anchor="t">
            <a:spAutoFit/>
          </a:bodyPr>
          <a:lstStyle/>
          <a:p>
            <a:r>
              <a:rPr lang="en-US" sz="2000" b="1"/>
              <a:t>Overview</a:t>
            </a:r>
          </a:p>
          <a:p>
            <a:pPr marL="285750" indent="-285750">
              <a:buFont typeface="Arial" panose="020B0604020202020204" pitchFamily="34" charset="0"/>
              <a:buChar char="•"/>
            </a:pPr>
            <a:r>
              <a:rPr lang="en-US" sz="2000"/>
              <a:t>5 late submissions</a:t>
            </a:r>
            <a:endParaRPr lang="en-US" sz="2000">
              <a:cs typeface="Segoe UI Semilight"/>
            </a:endParaRPr>
          </a:p>
          <a:p>
            <a:pPr marL="742950" lvl="1" indent="-285750">
              <a:buFont typeface="Arial" panose="020B0604020202020204" pitchFamily="34" charset="0"/>
              <a:buChar char="•"/>
            </a:pPr>
            <a:r>
              <a:rPr lang="en-US" sz="2000"/>
              <a:t>T-1. Jeff Ulysse, City Planner for the City of Hyattsville: Email and letter in support of plan with recommendations</a:t>
            </a:r>
            <a:endParaRPr lang="en-US" sz="2000">
              <a:cs typeface="Segoe UI Semilight"/>
            </a:endParaRPr>
          </a:p>
          <a:p>
            <a:pPr marL="742950" lvl="1" indent="-285750">
              <a:buFont typeface="Arial" panose="020B0604020202020204" pitchFamily="34" charset="0"/>
              <a:buChar char="•"/>
            </a:pPr>
            <a:r>
              <a:rPr lang="en-US" sz="2000"/>
              <a:t>T-2. Avondale North Woodridge/Pat Padua: Email in opposition to plan for Avondale/North Woodridge Community with 2-page petition</a:t>
            </a:r>
            <a:endParaRPr lang="en-US" sz="2000">
              <a:cs typeface="Segoe UI Semilight"/>
            </a:endParaRPr>
          </a:p>
          <a:p>
            <a:pPr marL="742950" lvl="1" indent="-285750">
              <a:buFont typeface="Arial" panose="020B0604020202020204" pitchFamily="34" charset="0"/>
              <a:buChar char="•"/>
            </a:pPr>
            <a:r>
              <a:rPr lang="en-US" sz="2000"/>
              <a:t>T-3. Anne Powell: Email in opposition to plan for Avondale/North Woodridge </a:t>
            </a:r>
            <a:endParaRPr lang="en-US" sz="2000">
              <a:cs typeface="Segoe UI Semilight"/>
            </a:endParaRPr>
          </a:p>
          <a:p>
            <a:pPr marL="742950" lvl="1" indent="-285750">
              <a:buFont typeface="Arial" panose="020B0604020202020204" pitchFamily="34" charset="0"/>
              <a:buChar char="•"/>
            </a:pPr>
            <a:r>
              <a:rPr lang="en-US" sz="2000"/>
              <a:t>T-4. Prince George’s County Health Department: Letter in support of plan</a:t>
            </a:r>
            <a:endParaRPr lang="en-US" sz="2000">
              <a:cs typeface="Segoe UI Semilight"/>
            </a:endParaRPr>
          </a:p>
          <a:p>
            <a:pPr marL="742950" lvl="1" indent="-285750">
              <a:buFont typeface="Arial" panose="020B0604020202020204" pitchFamily="34" charset="0"/>
              <a:buChar char="•"/>
            </a:pPr>
            <a:r>
              <a:rPr lang="en-US" sz="2000"/>
              <a:t>T-5. Kevin Stephen, DCAO, GITE, Prince George’s County Government Office of the County Executive: Letter in support of plan with recommendations from DPW&amp;T</a:t>
            </a:r>
            <a:endParaRPr lang="en-US" sz="2000">
              <a:cs typeface="Segoe UI Semilight"/>
            </a:endParaRPr>
          </a:p>
          <a:p>
            <a:pPr lvl="1"/>
            <a:endParaRPr lang="en-US" sz="2000" i="1"/>
          </a:p>
          <a:p>
            <a:r>
              <a:rPr lang="en-US" sz="2000" i="1"/>
              <a:t>Staff recommend admitting T1, T4, and T5 into the record. Should the Planning Board determine to allow the additional late testimony into the record pursuant to Section 27-3502(f)(3) of the Zoning Ordinance, staff have incorporated recommendations based on that testimony into the analysis of testimony and the draft resolutions of adoption and endorsement.</a:t>
            </a:r>
            <a:endParaRPr lang="en-US" sz="2000" i="1">
              <a:cs typeface="Segoe UI Semilight"/>
            </a:endParaRPr>
          </a:p>
        </p:txBody>
      </p:sp>
    </p:spTree>
    <p:extLst>
      <p:ext uri="{BB962C8B-B14F-4D97-AF65-F5344CB8AC3E}">
        <p14:creationId xmlns:p14="http://schemas.microsoft.com/office/powerpoint/2010/main" val="193477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9EAFB-4016-D37A-41A8-0225DBE004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0E6E76-E20E-80F6-B85F-DC787147914C}"/>
              </a:ext>
            </a:extLst>
          </p:cNvPr>
          <p:cNvSpPr>
            <a:spLocks noGrp="1"/>
          </p:cNvSpPr>
          <p:nvPr>
            <p:ph type="title"/>
          </p:nvPr>
        </p:nvSpPr>
        <p:spPr>
          <a:xfrm>
            <a:off x="517897" y="316231"/>
            <a:ext cx="10900380" cy="744168"/>
          </a:xfrm>
        </p:spPr>
        <p:txBody>
          <a:bodyPr>
            <a:normAutofit fontScale="90000"/>
          </a:bodyPr>
          <a:lstStyle/>
          <a:p>
            <a:r>
              <a:rPr lang="en-US">
                <a:latin typeface="Segoe UI Black" panose="020B0A02040204020203" pitchFamily="34" charset="0"/>
                <a:ea typeface="Segoe UI Black" panose="020B0A02040204020203" pitchFamily="34" charset="0"/>
              </a:rPr>
              <a:t>STAFF RECOMMENDED </a:t>
            </a:r>
            <a:br>
              <a:rPr lang="en-US">
                <a:latin typeface="Segoe UI Black" panose="020B0A02040204020203" pitchFamily="34" charset="0"/>
                <a:ea typeface="Segoe UI Black" panose="020B0A02040204020203" pitchFamily="34" charset="0"/>
              </a:rPr>
            </a:br>
            <a:r>
              <a:rPr lang="en-US">
                <a:solidFill>
                  <a:srgbClr val="DE713E"/>
                </a:solidFill>
                <a:latin typeface="Segoe UI Black" panose="020B0A02040204020203" pitchFamily="34" charset="0"/>
                <a:ea typeface="Segoe UI Black" panose="020B0A02040204020203" pitchFamily="34" charset="0"/>
              </a:rPr>
              <a:t>CHANGES </a:t>
            </a:r>
            <a:r>
              <a:rPr lang="en-US">
                <a:solidFill>
                  <a:schemeClr val="accent3"/>
                </a:solidFill>
                <a:latin typeface="Segoe UI Black" panose="020B0A02040204020203" pitchFamily="34" charset="0"/>
                <a:ea typeface="Segoe UI Black" panose="020B0A02040204020203" pitchFamily="34" charset="0"/>
              </a:rPr>
              <a:t>OVERVIEW</a:t>
            </a:r>
          </a:p>
        </p:txBody>
      </p:sp>
      <p:pic>
        <p:nvPicPr>
          <p:cNvPr id="5" name="Picture 4" descr="A picture containing shape&#10;&#10;Description automatically generated">
            <a:extLst>
              <a:ext uri="{FF2B5EF4-FFF2-40B4-BE49-F238E27FC236}">
                <a16:creationId xmlns:a16="http://schemas.microsoft.com/office/drawing/2014/main" id="{8507154D-8F39-C905-E035-37FEB8CBD0D8}"/>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sp>
        <p:nvSpPr>
          <p:cNvPr id="21" name="Slide Number Placeholder 2">
            <a:extLst>
              <a:ext uri="{FF2B5EF4-FFF2-40B4-BE49-F238E27FC236}">
                <a16:creationId xmlns:a16="http://schemas.microsoft.com/office/drawing/2014/main" id="{03B14254-3491-84D3-6429-0D5DB81232CE}"/>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7</a:t>
            </a:fld>
            <a:r>
              <a:rPr lang="en-US" sz="1000">
                <a:solidFill>
                  <a:schemeClr val="tx1"/>
                </a:solidFill>
              </a:rPr>
              <a:t> of 21</a:t>
            </a:r>
          </a:p>
        </p:txBody>
      </p:sp>
      <p:sp>
        <p:nvSpPr>
          <p:cNvPr id="6" name="TextBox 5">
            <a:extLst>
              <a:ext uri="{FF2B5EF4-FFF2-40B4-BE49-F238E27FC236}">
                <a16:creationId xmlns:a16="http://schemas.microsoft.com/office/drawing/2014/main" id="{66543A6D-2E0D-F35D-DE03-79ECC07BA1E1}"/>
              </a:ext>
            </a:extLst>
          </p:cNvPr>
          <p:cNvSpPr txBox="1"/>
          <p:nvPr/>
        </p:nvSpPr>
        <p:spPr>
          <a:xfrm>
            <a:off x="934979" y="1831667"/>
            <a:ext cx="10066215" cy="4524315"/>
          </a:xfrm>
          <a:prstGeom prst="rect">
            <a:avLst/>
          </a:prstGeom>
          <a:noFill/>
        </p:spPr>
        <p:txBody>
          <a:bodyPr wrap="square" rtlCol="0" anchor="ctr" anchorCtr="0">
            <a:spAutoFit/>
          </a:bodyPr>
          <a:lstStyle/>
          <a:p>
            <a:pPr>
              <a:buSzPct val="90000"/>
            </a:pPr>
            <a:r>
              <a:rPr lang="en-US" sz="2400" b="1"/>
              <a:t>SUMMARY</a:t>
            </a:r>
          </a:p>
          <a:p>
            <a:pPr marL="285750" indent="-285750">
              <a:buSzPct val="90000"/>
              <a:buFont typeface="Arial" panose="020B0604020202020204" pitchFamily="34" charset="0"/>
              <a:buChar char="•"/>
            </a:pPr>
            <a:r>
              <a:rPr lang="en-US" sz="2400"/>
              <a:t>Recommended changes to plan elements: </a:t>
            </a:r>
          </a:p>
          <a:p>
            <a:pPr marL="742950" lvl="1" indent="-285750">
              <a:buSzPct val="90000"/>
              <a:buFont typeface="Arial" panose="020B0604020202020204" pitchFamily="34" charset="0"/>
              <a:buChar char="•"/>
            </a:pPr>
            <a:r>
              <a:rPr lang="en-US" sz="2400"/>
              <a:t>Land Use/Zoning</a:t>
            </a:r>
          </a:p>
          <a:p>
            <a:pPr marL="742950" lvl="1" indent="-285750">
              <a:buSzPct val="90000"/>
              <a:buFont typeface="Arial" panose="020B0604020202020204" pitchFamily="34" charset="0"/>
              <a:buChar char="•"/>
            </a:pPr>
            <a:r>
              <a:rPr lang="en-US" sz="2400"/>
              <a:t>Economic Prosperity</a:t>
            </a:r>
          </a:p>
          <a:p>
            <a:pPr marL="742950" lvl="1" indent="-285750">
              <a:buSzPct val="90000"/>
              <a:buFont typeface="Arial" panose="020B0604020202020204" pitchFamily="34" charset="0"/>
              <a:buChar char="•"/>
            </a:pPr>
            <a:r>
              <a:rPr lang="en-US" sz="2400"/>
              <a:t>Transportation and Mobility</a:t>
            </a:r>
          </a:p>
          <a:p>
            <a:pPr marL="742950" lvl="1" indent="-285750">
              <a:buSzPct val="90000"/>
              <a:buFont typeface="Arial" panose="020B0604020202020204" pitchFamily="34" charset="0"/>
              <a:buChar char="•"/>
            </a:pPr>
            <a:r>
              <a:rPr lang="en-US" sz="2400"/>
              <a:t>Natural Environment</a:t>
            </a:r>
          </a:p>
          <a:p>
            <a:pPr marL="742950" lvl="1" indent="-285750">
              <a:buSzPct val="90000"/>
              <a:buFont typeface="Arial" panose="020B0604020202020204" pitchFamily="34" charset="0"/>
              <a:buChar char="•"/>
            </a:pPr>
            <a:r>
              <a:rPr lang="en-US" sz="2400"/>
              <a:t>Housing and Neighborhoods</a:t>
            </a:r>
          </a:p>
          <a:p>
            <a:pPr marL="742950" lvl="1" indent="-285750">
              <a:buSzPct val="90000"/>
              <a:buFont typeface="Arial" panose="020B0604020202020204" pitchFamily="34" charset="0"/>
              <a:buChar char="•"/>
            </a:pPr>
            <a:r>
              <a:rPr lang="en-US" sz="2400"/>
              <a:t>Community Heritage, Culture, and Design</a:t>
            </a:r>
          </a:p>
          <a:p>
            <a:pPr marL="742950" lvl="1" indent="-285750">
              <a:buSzPct val="90000"/>
              <a:buFont typeface="Arial" panose="020B0604020202020204" pitchFamily="34" charset="0"/>
              <a:buChar char="•"/>
            </a:pPr>
            <a:r>
              <a:rPr lang="en-US" sz="2400"/>
              <a:t>Public Facilities</a:t>
            </a:r>
          </a:p>
          <a:p>
            <a:pPr marL="742950" lvl="1" indent="-285750">
              <a:buSzPct val="90000"/>
              <a:buFont typeface="Arial" panose="020B0604020202020204" pitchFamily="34" charset="0"/>
              <a:buChar char="•"/>
            </a:pPr>
            <a:endParaRPr lang="en-US" sz="2400"/>
          </a:p>
          <a:p>
            <a:pPr marL="285750" indent="-285750">
              <a:buSzPct val="90000"/>
              <a:buFont typeface="Arial" panose="020B0604020202020204" pitchFamily="34" charset="0"/>
              <a:buChar char="•"/>
            </a:pPr>
            <a:r>
              <a:rPr lang="en-US" sz="2400"/>
              <a:t>No changes to these plan elements:</a:t>
            </a:r>
          </a:p>
          <a:p>
            <a:pPr marL="742950" lvl="1" indent="-285750">
              <a:buSzPct val="90000"/>
              <a:buFont typeface="Arial" panose="020B0604020202020204" pitchFamily="34" charset="0"/>
              <a:buChar char="•"/>
            </a:pPr>
            <a:r>
              <a:rPr lang="en-US" sz="2400"/>
              <a:t>Healthy Communities</a:t>
            </a:r>
          </a:p>
        </p:txBody>
      </p:sp>
    </p:spTree>
    <p:extLst>
      <p:ext uri="{BB962C8B-B14F-4D97-AF65-F5344CB8AC3E}">
        <p14:creationId xmlns:p14="http://schemas.microsoft.com/office/powerpoint/2010/main" val="1352202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23C37-8DD9-2C81-B45F-0CF16A918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62073-5F58-9CAA-02C1-F0FB6CF84051}"/>
              </a:ext>
            </a:extLst>
          </p:cNvPr>
          <p:cNvSpPr>
            <a:spLocks noGrp="1"/>
          </p:cNvSpPr>
          <p:nvPr>
            <p:ph type="title"/>
          </p:nvPr>
        </p:nvSpPr>
        <p:spPr>
          <a:xfrm>
            <a:off x="1355969" y="365125"/>
            <a:ext cx="9464431" cy="744168"/>
          </a:xfrm>
        </p:spPr>
        <p:txBody>
          <a:bodyPr>
            <a:normAutofit/>
          </a:bodyPr>
          <a:lstStyle/>
          <a:p>
            <a:r>
              <a:rPr lang="en-US">
                <a:latin typeface="Segoe UI Black" panose="020B0A02040204020203" pitchFamily="34" charset="0"/>
                <a:ea typeface="Segoe UI Black" panose="020B0A02040204020203" pitchFamily="34" charset="0"/>
              </a:rPr>
              <a:t>LAND USE &amp; </a:t>
            </a:r>
            <a:r>
              <a:rPr lang="en-US">
                <a:solidFill>
                  <a:schemeClr val="accent3"/>
                </a:solidFill>
                <a:latin typeface="Segoe UI Black" panose="020B0A02040204020203" pitchFamily="34" charset="0"/>
                <a:ea typeface="Segoe UI Black" panose="020B0A02040204020203" pitchFamily="34" charset="0"/>
              </a:rPr>
              <a:t>ZONING</a:t>
            </a:r>
          </a:p>
        </p:txBody>
      </p:sp>
      <p:pic>
        <p:nvPicPr>
          <p:cNvPr id="5" name="Picture 4" descr="A picture containing shape&#10;&#10;Description automatically generated">
            <a:extLst>
              <a:ext uri="{FF2B5EF4-FFF2-40B4-BE49-F238E27FC236}">
                <a16:creationId xmlns:a16="http://schemas.microsoft.com/office/drawing/2014/main" id="{13F0751F-1AD8-1CC6-8DD6-89B688CE6259}"/>
              </a:ext>
            </a:extLst>
          </p:cNvPr>
          <p:cNvPicPr>
            <a:picLocks noChangeAspect="1"/>
          </p:cNvPicPr>
          <p:nvPr/>
        </p:nvPicPr>
        <p:blipFill>
          <a:blip r:embed="rId3"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EE5F84C1-E283-DAB4-C178-860BE6C37D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5BE17B16-2934-5B5E-10BC-3930A5C1CF0B}"/>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8</a:t>
            </a:fld>
            <a:r>
              <a:rPr lang="en-US" sz="1000">
                <a:solidFill>
                  <a:schemeClr val="tx1"/>
                </a:solidFill>
              </a:rPr>
              <a:t> of 21</a:t>
            </a:r>
          </a:p>
        </p:txBody>
      </p:sp>
      <p:sp>
        <p:nvSpPr>
          <p:cNvPr id="9" name="TextBox 8">
            <a:extLst>
              <a:ext uri="{FF2B5EF4-FFF2-40B4-BE49-F238E27FC236}">
                <a16:creationId xmlns:a16="http://schemas.microsoft.com/office/drawing/2014/main" id="{92F6AF0C-3AD8-EFDD-C3BF-E116A3B140F4}"/>
              </a:ext>
            </a:extLst>
          </p:cNvPr>
          <p:cNvSpPr txBox="1"/>
          <p:nvPr/>
        </p:nvSpPr>
        <p:spPr>
          <a:xfrm>
            <a:off x="292336" y="1779687"/>
            <a:ext cx="5610754" cy="4524315"/>
          </a:xfrm>
          <a:prstGeom prst="rect">
            <a:avLst/>
          </a:prstGeom>
          <a:noFill/>
        </p:spPr>
        <p:txBody>
          <a:bodyPr wrap="square" lIns="91440" tIns="45720" rIns="91440" bIns="45720"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Add the property located at 3301 Chillum Road (Parcel 4, Tax ID 1839505) to Zoning Change 10 (ZC 10) in the SMA to rezone to LTO-C.</a:t>
            </a:r>
            <a:endParaRPr lang="en-US" sz="2400">
              <a:cs typeface="Segoe UI Semilight"/>
            </a:endParaRPr>
          </a:p>
          <a:p>
            <a:pPr marL="342900" indent="-342900">
              <a:buSzPct val="90000"/>
              <a:buFont typeface="Arial" panose="020B0604020202020204" pitchFamily="34" charset="0"/>
              <a:buChar char="•"/>
            </a:pPr>
            <a:endParaRPr lang="en-US" sz="2400"/>
          </a:p>
          <a:p>
            <a:pPr>
              <a:buSzPct val="90000"/>
            </a:pPr>
            <a:r>
              <a:rPr lang="en-US" sz="2400" b="1"/>
              <a:t>Justification: </a:t>
            </a:r>
            <a:endParaRPr lang="en-US" sz="2400" b="1">
              <a:cs typeface="Segoe UI Semilight"/>
            </a:endParaRPr>
          </a:p>
          <a:p>
            <a:pPr marL="342900" indent="-342900">
              <a:buSzPct val="90000"/>
              <a:buFont typeface="Arial" panose="020B0604020202020204" pitchFamily="34" charset="0"/>
              <a:buChar char="•"/>
            </a:pPr>
            <a:r>
              <a:rPr lang="en-US" sz="2400"/>
              <a:t>To avoid a functional split zoning of a property and aid in future redevelopment of the Queenstown Apartment complex as one cohesive property. </a:t>
            </a:r>
            <a:endParaRPr lang="en-US" sz="2400">
              <a:cs typeface="Segoe UI Semilight"/>
            </a:endParaRPr>
          </a:p>
        </p:txBody>
      </p:sp>
      <p:grpSp>
        <p:nvGrpSpPr>
          <p:cNvPr id="10" name="Group 9">
            <a:extLst>
              <a:ext uri="{FF2B5EF4-FFF2-40B4-BE49-F238E27FC236}">
                <a16:creationId xmlns:a16="http://schemas.microsoft.com/office/drawing/2014/main" id="{4AEF70A8-73E0-87B4-F26F-3F83CD16F572}"/>
              </a:ext>
            </a:extLst>
          </p:cNvPr>
          <p:cNvGrpSpPr/>
          <p:nvPr/>
        </p:nvGrpSpPr>
        <p:grpSpPr>
          <a:xfrm>
            <a:off x="6288912" y="1642782"/>
            <a:ext cx="5442475" cy="4115751"/>
            <a:chOff x="6096000" y="1516283"/>
            <a:chExt cx="5442475" cy="4115751"/>
          </a:xfrm>
        </p:grpSpPr>
        <p:pic>
          <p:nvPicPr>
            <p:cNvPr id="4" name="Picture 3">
              <a:extLst>
                <a:ext uri="{FF2B5EF4-FFF2-40B4-BE49-F238E27FC236}">
                  <a16:creationId xmlns:a16="http://schemas.microsoft.com/office/drawing/2014/main" id="{1E89AB16-C2B1-7CC7-364C-CC93BFA448A8}"/>
                </a:ext>
              </a:extLst>
            </p:cNvPr>
            <p:cNvPicPr>
              <a:picLocks noChangeAspect="1"/>
            </p:cNvPicPr>
            <p:nvPr/>
          </p:nvPicPr>
          <p:blipFill>
            <a:blip r:embed="rId5"/>
            <a:srcRect l="14620" t="18516" r="32026" b="6417"/>
            <a:stretch>
              <a:fillRect/>
            </a:stretch>
          </p:blipFill>
          <p:spPr>
            <a:xfrm>
              <a:off x="6096000" y="1516283"/>
              <a:ext cx="5442475" cy="4115751"/>
            </a:xfrm>
            <a:prstGeom prst="rect">
              <a:avLst/>
            </a:prstGeom>
          </p:spPr>
        </p:pic>
        <p:sp>
          <p:nvSpPr>
            <p:cNvPr id="7" name="Freeform: Shape 6">
              <a:extLst>
                <a:ext uri="{FF2B5EF4-FFF2-40B4-BE49-F238E27FC236}">
                  <a16:creationId xmlns:a16="http://schemas.microsoft.com/office/drawing/2014/main" id="{6A1F5D4D-1021-C1CC-4BB0-5A9F27B346B1}"/>
                </a:ext>
              </a:extLst>
            </p:cNvPr>
            <p:cNvSpPr/>
            <p:nvPr/>
          </p:nvSpPr>
          <p:spPr>
            <a:xfrm>
              <a:off x="7349924" y="1817225"/>
              <a:ext cx="4016415" cy="1713053"/>
            </a:xfrm>
            <a:custGeom>
              <a:avLst/>
              <a:gdLst>
                <a:gd name="connsiteX0" fmla="*/ 4016415 w 4016415"/>
                <a:gd name="connsiteY0" fmla="*/ 46299 h 1713053"/>
                <a:gd name="connsiteX1" fmla="*/ 3680749 w 4016415"/>
                <a:gd name="connsiteY1" fmla="*/ 0 h 1713053"/>
                <a:gd name="connsiteX2" fmla="*/ 3275635 w 4016415"/>
                <a:gd name="connsiteY2" fmla="*/ 57874 h 1713053"/>
                <a:gd name="connsiteX3" fmla="*/ 2939970 w 4016415"/>
                <a:gd name="connsiteY3" fmla="*/ 104172 h 1713053"/>
                <a:gd name="connsiteX4" fmla="*/ 2280213 w 4016415"/>
                <a:gd name="connsiteY4" fmla="*/ 405114 h 1713053"/>
                <a:gd name="connsiteX5" fmla="*/ 1064871 w 4016415"/>
                <a:gd name="connsiteY5" fmla="*/ 1064871 h 1713053"/>
                <a:gd name="connsiteX6" fmla="*/ 0 w 4016415"/>
                <a:gd name="connsiteY6" fmla="*/ 1608881 h 1713053"/>
                <a:gd name="connsiteX7" fmla="*/ 196770 w 4016415"/>
                <a:gd name="connsiteY7" fmla="*/ 1713053 h 1713053"/>
                <a:gd name="connsiteX8" fmla="*/ 2002420 w 4016415"/>
                <a:gd name="connsiteY8" fmla="*/ 706056 h 1713053"/>
                <a:gd name="connsiteX9" fmla="*/ 2569580 w 4016415"/>
                <a:gd name="connsiteY9" fmla="*/ 405114 h 1713053"/>
                <a:gd name="connsiteX10" fmla="*/ 2858947 w 4016415"/>
                <a:gd name="connsiteY10" fmla="*/ 300942 h 1713053"/>
                <a:gd name="connsiteX11" fmla="*/ 3275635 w 4016415"/>
                <a:gd name="connsiteY11" fmla="*/ 185195 h 1713053"/>
                <a:gd name="connsiteX12" fmla="*/ 3541853 w 4016415"/>
                <a:gd name="connsiteY12" fmla="*/ 185195 h 1713053"/>
                <a:gd name="connsiteX13" fmla="*/ 3715473 w 4016415"/>
                <a:gd name="connsiteY13" fmla="*/ 185195 h 1713053"/>
                <a:gd name="connsiteX14" fmla="*/ 3819646 w 4016415"/>
                <a:gd name="connsiteY14" fmla="*/ 162046 h 1713053"/>
                <a:gd name="connsiteX15" fmla="*/ 3935392 w 4016415"/>
                <a:gd name="connsiteY15" fmla="*/ 173621 h 1713053"/>
                <a:gd name="connsiteX16" fmla="*/ 4016415 w 4016415"/>
                <a:gd name="connsiteY16" fmla="*/ 46299 h 171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6415" h="1713053">
                  <a:moveTo>
                    <a:pt x="4016415" y="46299"/>
                  </a:moveTo>
                  <a:lnTo>
                    <a:pt x="3680749" y="0"/>
                  </a:lnTo>
                  <a:lnTo>
                    <a:pt x="3275635" y="57874"/>
                  </a:lnTo>
                  <a:lnTo>
                    <a:pt x="2939970" y="104172"/>
                  </a:lnTo>
                  <a:lnTo>
                    <a:pt x="2280213" y="405114"/>
                  </a:lnTo>
                  <a:lnTo>
                    <a:pt x="1064871" y="1064871"/>
                  </a:lnTo>
                  <a:lnTo>
                    <a:pt x="0" y="1608881"/>
                  </a:lnTo>
                  <a:lnTo>
                    <a:pt x="196770" y="1713053"/>
                  </a:lnTo>
                  <a:lnTo>
                    <a:pt x="2002420" y="706056"/>
                  </a:lnTo>
                  <a:lnTo>
                    <a:pt x="2569580" y="405114"/>
                  </a:lnTo>
                  <a:lnTo>
                    <a:pt x="2858947" y="300942"/>
                  </a:lnTo>
                  <a:lnTo>
                    <a:pt x="3275635" y="185195"/>
                  </a:lnTo>
                  <a:lnTo>
                    <a:pt x="3541853" y="185195"/>
                  </a:lnTo>
                  <a:lnTo>
                    <a:pt x="3715473" y="185195"/>
                  </a:lnTo>
                  <a:lnTo>
                    <a:pt x="3819646" y="162046"/>
                  </a:lnTo>
                  <a:lnTo>
                    <a:pt x="3935392" y="173621"/>
                  </a:lnTo>
                  <a:lnTo>
                    <a:pt x="4016415" y="46299"/>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466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A52B-E75E-27BB-FEDF-4E3ADC0591F6}"/>
            </a:ext>
          </a:extLst>
        </p:cNvPr>
        <p:cNvGrpSpPr/>
        <p:nvPr/>
      </p:nvGrpSpPr>
      <p:grpSpPr>
        <a:xfrm>
          <a:off x="0" y="0"/>
          <a:ext cx="0" cy="0"/>
          <a:chOff x="0" y="0"/>
          <a:chExt cx="0" cy="0"/>
        </a:xfrm>
      </p:grpSpPr>
      <p:pic>
        <p:nvPicPr>
          <p:cNvPr id="8" name="Picture 7" descr="A map of a neighborhood&#10;&#10;AI-generated content may be incorrect.">
            <a:extLst>
              <a:ext uri="{FF2B5EF4-FFF2-40B4-BE49-F238E27FC236}">
                <a16:creationId xmlns:a16="http://schemas.microsoft.com/office/drawing/2014/main" id="{DD2F2416-1662-5A7D-61C3-34A40879DD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9" t="1468" r="1322" b="1858"/>
          <a:stretch/>
        </p:blipFill>
        <p:spPr bwMode="auto">
          <a:xfrm>
            <a:off x="6870192" y="-14102"/>
            <a:ext cx="5321808" cy="6872102"/>
          </a:xfrm>
          <a:prstGeom prst="rect">
            <a:avLst/>
          </a:prstGeom>
          <a:noFill/>
          <a:ln>
            <a:noFill/>
          </a:ln>
          <a:extLst>
            <a:ext uri="{53640926-AAD7-44D8-BBD7-CCE9431645EC}">
              <a14:shadowObscured xmlns:a14="http://schemas.microsoft.com/office/drawing/2010/main"/>
            </a:ext>
          </a:extLst>
        </p:spPr>
      </p:pic>
      <p:sp>
        <p:nvSpPr>
          <p:cNvPr id="10" name="Oval 9">
            <a:extLst>
              <a:ext uri="{FF2B5EF4-FFF2-40B4-BE49-F238E27FC236}">
                <a16:creationId xmlns:a16="http://schemas.microsoft.com/office/drawing/2014/main" id="{438486B2-34CE-40D6-0DF2-59C85A01A5F2}"/>
              </a:ext>
            </a:extLst>
          </p:cNvPr>
          <p:cNvSpPr/>
          <p:nvPr/>
        </p:nvSpPr>
        <p:spPr>
          <a:xfrm>
            <a:off x="9741730" y="1847668"/>
            <a:ext cx="389613" cy="389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DDE952-8B59-FAD7-4D74-C2F84111901C}"/>
              </a:ext>
            </a:extLst>
          </p:cNvPr>
          <p:cNvSpPr/>
          <p:nvPr/>
        </p:nvSpPr>
        <p:spPr>
          <a:xfrm>
            <a:off x="7515573" y="3945171"/>
            <a:ext cx="389613" cy="389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5F1664F-F1B5-B636-7149-F10DF3310255}"/>
              </a:ext>
            </a:extLst>
          </p:cNvPr>
          <p:cNvSpPr/>
          <p:nvPr/>
        </p:nvSpPr>
        <p:spPr>
          <a:xfrm>
            <a:off x="10799462" y="3039386"/>
            <a:ext cx="389613" cy="3896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0463C-A73B-0B4D-FAC2-652834EDCF94}"/>
              </a:ext>
            </a:extLst>
          </p:cNvPr>
          <p:cNvSpPr>
            <a:spLocks noGrp="1"/>
          </p:cNvSpPr>
          <p:nvPr>
            <p:ph type="title"/>
          </p:nvPr>
        </p:nvSpPr>
        <p:spPr>
          <a:xfrm>
            <a:off x="1355970" y="365125"/>
            <a:ext cx="5803664" cy="744168"/>
          </a:xfrm>
        </p:spPr>
        <p:txBody>
          <a:bodyPr>
            <a:normAutofit fontScale="90000"/>
          </a:bodyPr>
          <a:lstStyle/>
          <a:p>
            <a:r>
              <a:rPr lang="en-US">
                <a:latin typeface="Segoe UI Black" panose="020B0A02040204020203" pitchFamily="34" charset="0"/>
                <a:ea typeface="Segoe UI Black" panose="020B0A02040204020203" pitchFamily="34" charset="0"/>
              </a:rPr>
              <a:t>LAND USE &amp; </a:t>
            </a:r>
            <a:r>
              <a:rPr lang="en-US">
                <a:solidFill>
                  <a:schemeClr val="accent3"/>
                </a:solidFill>
                <a:latin typeface="Segoe UI Black" panose="020B0A02040204020203" pitchFamily="34" charset="0"/>
                <a:ea typeface="Segoe UI Black" panose="020B0A02040204020203" pitchFamily="34" charset="0"/>
              </a:rPr>
              <a:t>ZONING</a:t>
            </a:r>
          </a:p>
        </p:txBody>
      </p:sp>
      <p:pic>
        <p:nvPicPr>
          <p:cNvPr id="5" name="Picture 4" descr="A picture containing shape&#10;&#10;Description automatically generated">
            <a:extLst>
              <a:ext uri="{FF2B5EF4-FFF2-40B4-BE49-F238E27FC236}">
                <a16:creationId xmlns:a16="http://schemas.microsoft.com/office/drawing/2014/main" id="{862AD6C0-BF89-FB9E-8BE4-2C8657E8B067}"/>
              </a:ext>
            </a:extLst>
          </p:cNvPr>
          <p:cNvPicPr>
            <a:picLocks noChangeAspect="1"/>
          </p:cNvPicPr>
          <p:nvPr/>
        </p:nvPicPr>
        <p:blipFill>
          <a:blip r:embed="rId4" cstate="screen">
            <a:clrChange>
              <a:clrFrom>
                <a:srgbClr val="000000">
                  <a:alpha val="0"/>
                </a:srgbClr>
              </a:clrFrom>
              <a:clrTo>
                <a:srgbClr val="000000">
                  <a:alpha val="0"/>
                </a:srgbClr>
              </a:clrTo>
            </a:clrChange>
            <a:biLevel thresh="75000"/>
            <a:extLst>
              <a:ext uri="{28A0092B-C50C-407E-A947-70E740481C1C}">
                <a14:useLocalDpi xmlns:a14="http://schemas.microsoft.com/office/drawing/2010/main"/>
              </a:ext>
            </a:extLst>
          </a:blip>
          <a:stretch>
            <a:fillRect/>
          </a:stretch>
        </p:blipFill>
        <p:spPr>
          <a:xfrm>
            <a:off x="11104676" y="365125"/>
            <a:ext cx="569427" cy="527441"/>
          </a:xfrm>
          <a:prstGeom prst="rect">
            <a:avLst/>
          </a:prstGeom>
          <a:effectLst/>
        </p:spPr>
      </p:pic>
      <p:pic>
        <p:nvPicPr>
          <p:cNvPr id="6" name="Picture 5" descr="A picture containing room&#10;&#10;Description automatically generated">
            <a:extLst>
              <a:ext uri="{FF2B5EF4-FFF2-40B4-BE49-F238E27FC236}">
                <a16:creationId xmlns:a16="http://schemas.microsoft.com/office/drawing/2014/main" id="{A8742C1E-C44C-3E8D-FB54-9233364286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336" y="214632"/>
            <a:ext cx="869945" cy="942581"/>
          </a:xfrm>
          <a:prstGeom prst="roundRect">
            <a:avLst/>
          </a:prstGeom>
          <a:solidFill>
            <a:srgbClr val="77346F"/>
          </a:solidFill>
          <a:ln w="38100">
            <a:noFill/>
            <a:extLst>
              <a:ext uri="{C807C97D-BFC1-408E-A445-0C87EB9F89A2}">
                <ask:lineSketchStyleProps xmlns:ask="http://schemas.microsoft.com/office/drawing/2018/sketchyshapes" sd="1219033472">
                  <a:custGeom>
                    <a:avLst/>
                    <a:gdLst>
                      <a:gd name="connsiteX0" fmla="*/ 0 w 1391176"/>
                      <a:gd name="connsiteY0" fmla="*/ 231867 h 1507332"/>
                      <a:gd name="connsiteX1" fmla="*/ 231867 w 1391176"/>
                      <a:gd name="connsiteY1" fmla="*/ 0 h 1507332"/>
                      <a:gd name="connsiteX2" fmla="*/ 704862 w 1391176"/>
                      <a:gd name="connsiteY2" fmla="*/ 0 h 1507332"/>
                      <a:gd name="connsiteX3" fmla="*/ 1159309 w 1391176"/>
                      <a:gd name="connsiteY3" fmla="*/ 0 h 1507332"/>
                      <a:gd name="connsiteX4" fmla="*/ 1391176 w 1391176"/>
                      <a:gd name="connsiteY4" fmla="*/ 231867 h 1507332"/>
                      <a:gd name="connsiteX5" fmla="*/ 1391176 w 1391176"/>
                      <a:gd name="connsiteY5" fmla="*/ 732794 h 1507332"/>
                      <a:gd name="connsiteX6" fmla="*/ 1391176 w 1391176"/>
                      <a:gd name="connsiteY6" fmla="*/ 1275465 h 1507332"/>
                      <a:gd name="connsiteX7" fmla="*/ 1159309 w 1391176"/>
                      <a:gd name="connsiteY7" fmla="*/ 1507332 h 1507332"/>
                      <a:gd name="connsiteX8" fmla="*/ 686314 w 1391176"/>
                      <a:gd name="connsiteY8" fmla="*/ 1507332 h 1507332"/>
                      <a:gd name="connsiteX9" fmla="*/ 231867 w 1391176"/>
                      <a:gd name="connsiteY9" fmla="*/ 1507332 h 1507332"/>
                      <a:gd name="connsiteX10" fmla="*/ 0 w 1391176"/>
                      <a:gd name="connsiteY10" fmla="*/ 1275465 h 1507332"/>
                      <a:gd name="connsiteX11" fmla="*/ 0 w 1391176"/>
                      <a:gd name="connsiteY11" fmla="*/ 743230 h 1507332"/>
                      <a:gd name="connsiteX12" fmla="*/ 0 w 1391176"/>
                      <a:gd name="connsiteY12" fmla="*/ 231867 h 150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176" h="1507332" fill="none" extrusionOk="0">
                        <a:moveTo>
                          <a:pt x="0" y="231867"/>
                        </a:moveTo>
                        <a:cubicBezTo>
                          <a:pt x="-16557" y="106529"/>
                          <a:pt x="85495" y="-12637"/>
                          <a:pt x="231867" y="0"/>
                        </a:cubicBezTo>
                        <a:cubicBezTo>
                          <a:pt x="381894" y="901"/>
                          <a:pt x="469495" y="-16812"/>
                          <a:pt x="704862" y="0"/>
                        </a:cubicBezTo>
                        <a:cubicBezTo>
                          <a:pt x="940230" y="16812"/>
                          <a:pt x="1015872" y="20264"/>
                          <a:pt x="1159309" y="0"/>
                        </a:cubicBezTo>
                        <a:cubicBezTo>
                          <a:pt x="1276596" y="19258"/>
                          <a:pt x="1412758" y="119847"/>
                          <a:pt x="1391176" y="231867"/>
                        </a:cubicBezTo>
                        <a:cubicBezTo>
                          <a:pt x="1375701" y="468101"/>
                          <a:pt x="1368434" y="570124"/>
                          <a:pt x="1391176" y="732794"/>
                        </a:cubicBezTo>
                        <a:cubicBezTo>
                          <a:pt x="1413918" y="895464"/>
                          <a:pt x="1386419" y="1008073"/>
                          <a:pt x="1391176" y="1275465"/>
                        </a:cubicBezTo>
                        <a:cubicBezTo>
                          <a:pt x="1398821" y="1418660"/>
                          <a:pt x="1277938" y="1512304"/>
                          <a:pt x="1159309" y="1507332"/>
                        </a:cubicBezTo>
                        <a:cubicBezTo>
                          <a:pt x="996140" y="1513559"/>
                          <a:pt x="906514" y="1503224"/>
                          <a:pt x="686314" y="1507332"/>
                        </a:cubicBezTo>
                        <a:cubicBezTo>
                          <a:pt x="466114" y="1511440"/>
                          <a:pt x="452761" y="1529054"/>
                          <a:pt x="231867" y="1507332"/>
                        </a:cubicBezTo>
                        <a:cubicBezTo>
                          <a:pt x="92884" y="1529267"/>
                          <a:pt x="-4969" y="1396929"/>
                          <a:pt x="0" y="1275465"/>
                        </a:cubicBezTo>
                        <a:cubicBezTo>
                          <a:pt x="26146" y="1156959"/>
                          <a:pt x="-321" y="998770"/>
                          <a:pt x="0" y="743230"/>
                        </a:cubicBezTo>
                        <a:cubicBezTo>
                          <a:pt x="321" y="487691"/>
                          <a:pt x="-7875" y="377546"/>
                          <a:pt x="0" y="231867"/>
                        </a:cubicBezTo>
                        <a:close/>
                      </a:path>
                      <a:path w="1391176" h="1507332" stroke="0" extrusionOk="0">
                        <a:moveTo>
                          <a:pt x="0" y="231867"/>
                        </a:moveTo>
                        <a:cubicBezTo>
                          <a:pt x="-19027" y="92074"/>
                          <a:pt x="96964" y="2570"/>
                          <a:pt x="231867" y="0"/>
                        </a:cubicBezTo>
                        <a:cubicBezTo>
                          <a:pt x="451549" y="13440"/>
                          <a:pt x="600081" y="22060"/>
                          <a:pt x="714137" y="0"/>
                        </a:cubicBezTo>
                        <a:cubicBezTo>
                          <a:pt x="828193" y="-22060"/>
                          <a:pt x="990052" y="-21486"/>
                          <a:pt x="1159309" y="0"/>
                        </a:cubicBezTo>
                        <a:cubicBezTo>
                          <a:pt x="1263972" y="-12800"/>
                          <a:pt x="1397256" y="106715"/>
                          <a:pt x="1391176" y="231867"/>
                        </a:cubicBezTo>
                        <a:cubicBezTo>
                          <a:pt x="1403048" y="365927"/>
                          <a:pt x="1409174" y="600654"/>
                          <a:pt x="1391176" y="732794"/>
                        </a:cubicBezTo>
                        <a:cubicBezTo>
                          <a:pt x="1373178" y="864934"/>
                          <a:pt x="1408151" y="1093353"/>
                          <a:pt x="1391176" y="1275465"/>
                        </a:cubicBezTo>
                        <a:cubicBezTo>
                          <a:pt x="1387952" y="1372781"/>
                          <a:pt x="1274116" y="1525745"/>
                          <a:pt x="1159309" y="1507332"/>
                        </a:cubicBezTo>
                        <a:cubicBezTo>
                          <a:pt x="1045692" y="1491271"/>
                          <a:pt x="831790" y="1501695"/>
                          <a:pt x="714137" y="1507332"/>
                        </a:cubicBezTo>
                        <a:cubicBezTo>
                          <a:pt x="596484" y="1512969"/>
                          <a:pt x="450455" y="1525874"/>
                          <a:pt x="231867" y="1507332"/>
                        </a:cubicBezTo>
                        <a:cubicBezTo>
                          <a:pt x="120782" y="1532596"/>
                          <a:pt x="1804" y="1422206"/>
                          <a:pt x="0" y="1275465"/>
                        </a:cubicBezTo>
                        <a:cubicBezTo>
                          <a:pt x="-24197" y="1047793"/>
                          <a:pt x="-5454" y="955102"/>
                          <a:pt x="0" y="784974"/>
                        </a:cubicBezTo>
                        <a:cubicBezTo>
                          <a:pt x="5454" y="614846"/>
                          <a:pt x="-10292" y="503124"/>
                          <a:pt x="0" y="231867"/>
                        </a:cubicBezTo>
                        <a:close/>
                      </a:path>
                    </a:pathLst>
                  </a:custGeom>
                  <ask:type>
                    <ask:lineSketchNone/>
                  </ask:type>
                </ask:lineSketchStyleProps>
              </a:ext>
            </a:extLst>
          </a:ln>
          <a:effectLst>
            <a:softEdge rad="0"/>
          </a:effectLst>
        </p:spPr>
      </p:pic>
      <p:sp>
        <p:nvSpPr>
          <p:cNvPr id="21" name="Slide Number Placeholder 2">
            <a:extLst>
              <a:ext uri="{FF2B5EF4-FFF2-40B4-BE49-F238E27FC236}">
                <a16:creationId xmlns:a16="http://schemas.microsoft.com/office/drawing/2014/main" id="{93631383-121E-2D25-0773-EF0C1550C034}"/>
              </a:ext>
            </a:extLst>
          </p:cNvPr>
          <p:cNvSpPr txBox="1">
            <a:spLocks/>
          </p:cNvSpPr>
          <p:nvPr/>
        </p:nvSpPr>
        <p:spPr>
          <a:xfrm>
            <a:off x="94488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Page </a:t>
            </a:r>
            <a:fld id="{D98739E6-45C3-455D-BBBD-6664B58516A6}" type="slidenum">
              <a:rPr lang="en-US" sz="1000" dirty="0" smtClean="0">
                <a:solidFill>
                  <a:schemeClr val="tx1"/>
                </a:solidFill>
              </a:rPr>
              <a:pPr/>
              <a:t>9</a:t>
            </a:fld>
            <a:r>
              <a:rPr lang="en-US" sz="1000">
                <a:solidFill>
                  <a:schemeClr val="tx1"/>
                </a:solidFill>
              </a:rPr>
              <a:t> of 21</a:t>
            </a:r>
          </a:p>
        </p:txBody>
      </p:sp>
      <p:sp>
        <p:nvSpPr>
          <p:cNvPr id="9" name="TextBox 8">
            <a:extLst>
              <a:ext uri="{FF2B5EF4-FFF2-40B4-BE49-F238E27FC236}">
                <a16:creationId xmlns:a16="http://schemas.microsoft.com/office/drawing/2014/main" id="{6472275F-FB4B-BDB5-1D66-6E7B30D82156}"/>
              </a:ext>
            </a:extLst>
          </p:cNvPr>
          <p:cNvSpPr txBox="1"/>
          <p:nvPr/>
        </p:nvSpPr>
        <p:spPr>
          <a:xfrm>
            <a:off x="292337" y="1225452"/>
            <a:ext cx="5803664" cy="5262979"/>
          </a:xfrm>
          <a:prstGeom prst="rect">
            <a:avLst/>
          </a:prstGeom>
          <a:noFill/>
        </p:spPr>
        <p:txBody>
          <a:bodyPr wrap="square" rtlCol="0" anchor="ctr" anchorCtr="0">
            <a:spAutoFit/>
          </a:bodyPr>
          <a:lstStyle/>
          <a:p>
            <a:pPr>
              <a:buSzPct val="90000"/>
            </a:pPr>
            <a:r>
              <a:rPr lang="en-US" sz="2400" b="1"/>
              <a:t>Staff’s Recommendation: </a:t>
            </a:r>
          </a:p>
          <a:p>
            <a:pPr marL="342900" indent="-342900">
              <a:buSzPct val="90000"/>
              <a:buFont typeface="Arial" panose="020B0604020202020204" pitchFamily="34" charset="0"/>
              <a:buChar char="•"/>
            </a:pPr>
            <a:r>
              <a:rPr lang="en-US" sz="2400"/>
              <a:t>Delete LU 10.3 in the sector plan and Zoning Changes </a:t>
            </a:r>
            <a:r>
              <a:rPr lang="pl-PL" sz="2400"/>
              <a:t>ZC 31, ZC 36,</a:t>
            </a:r>
            <a:r>
              <a:rPr lang="en-US" sz="2400"/>
              <a:t> and</a:t>
            </a:r>
            <a:r>
              <a:rPr lang="pl-PL" sz="2400"/>
              <a:t> ZC 37</a:t>
            </a:r>
            <a:r>
              <a:rPr lang="en-US" sz="2400"/>
              <a:t> in the SMA</a:t>
            </a:r>
            <a:r>
              <a:rPr lang="pl-PL" sz="2400"/>
              <a:t>, </a:t>
            </a:r>
            <a:r>
              <a:rPr lang="en-US" sz="2400"/>
              <a:t>which recommended and implemented the rezoning of nearly all RSF-65 properties to RSF-A. </a:t>
            </a:r>
          </a:p>
          <a:p>
            <a:pPr marL="342900" indent="-342900">
              <a:buSzPct val="90000"/>
              <a:buFont typeface="Arial" panose="020B0604020202020204" pitchFamily="34" charset="0"/>
              <a:buChar char="•"/>
            </a:pPr>
            <a:endParaRPr lang="en-US" sz="2400"/>
          </a:p>
          <a:p>
            <a:pPr>
              <a:buSzPct val="90000"/>
            </a:pPr>
            <a:r>
              <a:rPr lang="en-US" sz="2400" b="1"/>
              <a:t>Justification: </a:t>
            </a:r>
          </a:p>
          <a:p>
            <a:pPr marL="342900" indent="-342900">
              <a:buSzPct val="90000"/>
              <a:buFont typeface="Arial" panose="020B0604020202020204" pitchFamily="34" charset="0"/>
              <a:buChar char="•"/>
            </a:pPr>
            <a:r>
              <a:rPr lang="en-US" sz="2400"/>
              <a:t>Rezoning should wait until the Missing Middle Housing Study and early ADU program results provide additional guidance on implementing housing diversity within stable SFD neighborhoods.</a:t>
            </a:r>
          </a:p>
        </p:txBody>
      </p:sp>
    </p:spTree>
    <p:extLst>
      <p:ext uri="{BB962C8B-B14F-4D97-AF65-F5344CB8AC3E}">
        <p14:creationId xmlns:p14="http://schemas.microsoft.com/office/powerpoint/2010/main" val="3926177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4|5.1"/>
</p:tagLst>
</file>

<file path=ppt/theme/theme1.xml><?xml version="1.0" encoding="utf-8"?>
<a:theme xmlns:a="http://schemas.openxmlformats.org/drawingml/2006/main" name="WHQCSP">
  <a:themeElements>
    <a:clrScheme name="WHQCSP">
      <a:dk1>
        <a:srgbClr val="000000"/>
      </a:dk1>
      <a:lt1>
        <a:srgbClr val="FFFFFF"/>
      </a:lt1>
      <a:dk2>
        <a:srgbClr val="646464"/>
      </a:dk2>
      <a:lt2>
        <a:srgbClr val="FFFFFF"/>
      </a:lt2>
      <a:accent1>
        <a:srgbClr val="77346F"/>
      </a:accent1>
      <a:accent2>
        <a:srgbClr val="436E77"/>
      </a:accent2>
      <a:accent3>
        <a:srgbClr val="DE713E"/>
      </a:accent3>
      <a:accent4>
        <a:srgbClr val="243A75"/>
      </a:accent4>
      <a:accent5>
        <a:srgbClr val="C2A76B"/>
      </a:accent5>
      <a:accent6>
        <a:srgbClr val="748B3A"/>
      </a:accent6>
      <a:hlink>
        <a:srgbClr val="77346F"/>
      </a:hlink>
      <a:folHlink>
        <a:srgbClr val="646464"/>
      </a:folHlink>
    </a:clrScheme>
    <a:fontScheme name="MNCPPC PPT">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QCSP" id="{BE1EF04E-71DE-4BA2-A9D9-0FDA9EA0F53B}" vid="{2185E276-44BC-4E69-A2D7-F6FA8118AD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5EFF7F2-9C60-4990-A5F5-11689EE04588}">
  <we:reference id="wa104380526" version="1.0.33.0" store="en-US" storeType="OMEX"/>
  <we:alternateReferences>
    <we:reference id="WA104380526" version="1.0.33.0" store="WA10438052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DFBE806696DD47A05251F149E2BDE8" ma:contentTypeVersion="20" ma:contentTypeDescription="Create a new document." ma:contentTypeScope="" ma:versionID="5dd2afe1cca697129c2bb1f9bffed19e">
  <xsd:schema xmlns:xsd="http://www.w3.org/2001/XMLSchema" xmlns:xs="http://www.w3.org/2001/XMLSchema" xmlns:p="http://schemas.microsoft.com/office/2006/metadata/properties" xmlns:ns2="544b7acf-f362-4cc0-818e-159ed5c63244" xmlns:ns3="ef2f8098-aec6-4a43-9de8-d4263610a070" targetNamespace="http://schemas.microsoft.com/office/2006/metadata/properties" ma:root="true" ma:fieldsID="19a4fc8c31e2b5139685a23626895801" ns2:_="" ns3:_="">
    <xsd:import namespace="544b7acf-f362-4cc0-818e-159ed5c63244"/>
    <xsd:import namespace="ef2f8098-aec6-4a43-9de8-d4263610a0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b7acf-f362-4cc0-818e-159ed5c632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cf42e59-117c-4165-ac29-ae24445ce74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2f8098-aec6-4a43-9de8-d4263610a07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d38a863-0f52-46b2-86ad-547eeeb8b556}" ma:internalName="TaxCatchAll" ma:showField="CatchAllData" ma:web="ef2f8098-aec6-4a43-9de8-d4263610a0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544b7acf-f362-4cc0-818e-159ed5c63244" xsi:nil="true"/>
    <lcf76f155ced4ddcb4097134ff3c332f xmlns="544b7acf-f362-4cc0-818e-159ed5c63244">
      <Terms xmlns="http://schemas.microsoft.com/office/infopath/2007/PartnerControls"/>
    </lcf76f155ced4ddcb4097134ff3c332f>
    <TaxCatchAll xmlns="ef2f8098-aec6-4a43-9de8-d4263610a070" xsi:nil="true"/>
    <SharedWithUsers xmlns="ef2f8098-aec6-4a43-9de8-d4263610a070">
      <UserInfo>
        <DisplayName>Clouatre, Lyndsey</DisplayName>
        <AccountId>304</AccountId>
        <AccountType/>
      </UserInfo>
      <UserInfo>
        <DisplayName>Benton, Sarah</DisplayName>
        <AccountId>6</AccountId>
        <AccountType/>
      </UserInfo>
      <UserInfo>
        <DisplayName>Henderson, Tamika</DisplayName>
        <AccountId>17</AccountId>
        <AccountType/>
      </UserInfo>
      <UserInfo>
        <DisplayName>Rowe, Brandon (Scott)</DisplayName>
        <AccountId>12</AccountId>
        <AccountType/>
      </UserInfo>
    </SharedWithUsers>
  </documentManagement>
</p:properties>
</file>

<file path=customXml/itemProps1.xml><?xml version="1.0" encoding="utf-8"?>
<ds:datastoreItem xmlns:ds="http://schemas.openxmlformats.org/officeDocument/2006/customXml" ds:itemID="{B7A50063-23C0-42A4-A34C-083AB6E8ED1E}">
  <ds:schemaRefs>
    <ds:schemaRef ds:uri="http://schemas.microsoft.com/sharepoint/v3/contenttype/forms"/>
  </ds:schemaRefs>
</ds:datastoreItem>
</file>

<file path=customXml/itemProps2.xml><?xml version="1.0" encoding="utf-8"?>
<ds:datastoreItem xmlns:ds="http://schemas.openxmlformats.org/officeDocument/2006/customXml" ds:itemID="{89125A55-BEF9-44BC-AEAE-700EE739F8D2}">
  <ds:schemaRefs>
    <ds:schemaRef ds:uri="544b7acf-f362-4cc0-818e-159ed5c63244"/>
    <ds:schemaRef ds:uri="ef2f8098-aec6-4a43-9de8-d4263610a0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DC21C4B-ECF8-4C77-A526-911283EABFB2}">
  <ds:schemaRefs>
    <ds:schemaRef ds:uri="544b7acf-f362-4cc0-818e-159ed5c63244"/>
    <ds:schemaRef ds:uri="ef2f8098-aec6-4a43-9de8-d4263610a0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9061e0c-24ca-4c1c-beff-039bb8c05816}" enabled="0" method="" siteId="{a9061e0c-24ca-4c1c-beff-039bb8c05816}" removed="1"/>
</clbl:labelList>
</file>

<file path=docProps/app.xml><?xml version="1.0" encoding="utf-8"?>
<Properties xmlns="http://schemas.openxmlformats.org/officeDocument/2006/extended-properties" xmlns:vt="http://schemas.openxmlformats.org/officeDocument/2006/docPropsVTypes">
  <Template>WHQCSP</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WHQCSP</vt:lpstr>
      <vt:lpstr>PowerPoint Presentation</vt:lpstr>
      <vt:lpstr>AGENDA</vt:lpstr>
      <vt:lpstr>BACKGROUND</vt:lpstr>
      <vt:lpstr>PowerPoint Presentation</vt:lpstr>
      <vt:lpstr>TESTIMONY RECAP</vt:lpstr>
      <vt:lpstr>LATE TESTIMONY</vt:lpstr>
      <vt:lpstr>STAFF RECOMMENDED  CHANGES OVERVIEW</vt:lpstr>
      <vt:lpstr>LAND USE &amp; ZONING</vt:lpstr>
      <vt:lpstr>LAND USE &amp; ZONING</vt:lpstr>
      <vt:lpstr>TRANSPORTATION &amp; MOBILITY</vt:lpstr>
      <vt:lpstr>TRANSPORTATION &amp; MOBILITY</vt:lpstr>
      <vt:lpstr>TRANSPORTATION &amp; MOBILITY</vt:lpstr>
      <vt:lpstr>TRANSPORTATION &amp; MOBILITY</vt:lpstr>
      <vt:lpstr>TRANSPORTATION &amp; MOBILITY</vt:lpstr>
      <vt:lpstr>TRANSPORTATION &amp; MOBILITY</vt:lpstr>
      <vt:lpstr>TRANSPORTATION &amp; MOBILITY</vt:lpstr>
      <vt:lpstr>HOUSING &amp; NEIGHBORHOODS</vt:lpstr>
      <vt:lpstr>HOUSING &amp; NEIGHBORHOODS</vt:lpstr>
      <vt:lpstr>COMMUNITY HERITAGE, CULTURE &amp; DESIGN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Brockinton, Carly</dc:creator>
  <cp:revision>2</cp:revision>
  <dcterms:created xsi:type="dcterms:W3CDTF">2017-09-20T18:26:55Z</dcterms:created>
  <dcterms:modified xsi:type="dcterms:W3CDTF">2025-09-16T19:00:06Z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0x010100BEDFBE806696DD47A05251F149E2BDE8</vt:lpwstr>
  </property>
  <property fmtid="{D5CDD505-2E9C-101B-9397-08002B2CF9AE}" pid="3" name="MediaServiceImageTags">
    <vt:lpwstr/>
  </property>
</Properties>
</file>